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58" r:id="rId10"/>
    <p:sldId id="267" r:id="rId11"/>
    <p:sldId id="266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1B3B-B3C0-4726-BD10-FA4DBAC45EAF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C84C-8932-4B62-BC42-C6BD8C15C9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438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3B928-96A0-4364-8E12-EA69F72353E2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005A9-EC8C-4906-ADA1-4850533378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9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AE611-A807-49C7-B358-341B23E8C90C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B203-4B73-463E-89F1-E27ED4D528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30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64EAC-20C1-494B-8536-07C8928DCF0C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44B9-1D6F-4423-A129-A48E553F8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604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2BECA-00B8-4E9E-83DB-51A8B9B1BE2F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97F4E-DD61-4891-BAB3-9103D3C575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868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6E128-7D4C-4BBB-B643-4A8BE91236F7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6B4F8-F8CD-4D10-9860-7FBC4F5123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06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9313-B295-48FE-8BE9-962A3F05A76C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7A048-CC93-4423-9FCB-D035316323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057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DEE5-6B8A-4079-9C51-80C9C557259F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F44F6-9237-427E-B1E4-4114012495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252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0A-1765-4A8F-ADF3-816E8E38FFD0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E4E89-5EEA-4DD7-8420-5469BB600D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571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A11D-7453-475A-8349-857259F39316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B5D5-226F-463E-B942-2EE9DC7667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984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68B26-03FB-4085-9997-F73362680D35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B4AC-4780-437C-A875-8321528DFC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465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8E434-039B-4695-A319-703E8C519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FDC75F-2CD8-418C-AF37-4DA3E341A7E3}" type="datetimeFigureOut">
              <a:rPr lang="en-GB"/>
              <a:pPr>
                <a:defRPr/>
              </a:pPr>
              <a:t>13/11/2017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B272A-B12B-4ED2-A639-87E789A06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25031-E654-4458-A2EE-745D78AF0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2E9FF-64D4-4055-B336-15D43B1745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425" y="5257800"/>
            <a:ext cx="1077913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47C24FFF-F929-4D2F-BD06-05E61A24EE35}"/>
              </a:ext>
            </a:extLst>
          </p:cNvPr>
          <p:cNvSpPr/>
          <p:nvPr/>
        </p:nvSpPr>
        <p:spPr>
          <a:xfrm>
            <a:off x="5822950" y="1433513"/>
            <a:ext cx="508000" cy="31432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341813" y="571500"/>
            <a:ext cx="3055937" cy="3935741"/>
            <a:chOff x="4341813" y="571500"/>
            <a:chExt cx="3055937" cy="3935741"/>
          </a:xfrm>
        </p:grpSpPr>
        <p:pic>
          <p:nvPicPr>
            <p:cNvPr id="2067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1813" y="571500"/>
              <a:ext cx="3055937" cy="303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8" name="TextBox 11"/>
            <p:cNvSpPr txBox="1">
              <a:spLocks noChangeArrowheads="1"/>
            </p:cNvSpPr>
            <p:nvPr/>
          </p:nvSpPr>
          <p:spPr bwMode="auto">
            <a:xfrm>
              <a:off x="5436634" y="3984021"/>
              <a:ext cx="178863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dirty="0">
                  <a:solidFill>
                    <a:schemeClr val="bg1"/>
                  </a:solidFill>
                </a:rPr>
                <a:t>techniques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12788" y="650875"/>
            <a:ext cx="2414587" cy="2413000"/>
            <a:chOff x="712788" y="650875"/>
            <a:chExt cx="2414587" cy="2413000"/>
          </a:xfrm>
        </p:grpSpPr>
        <p:pic>
          <p:nvPicPr>
            <p:cNvPr id="2065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788" y="650875"/>
              <a:ext cx="2414587" cy="241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6" name="TextBox 9"/>
            <p:cNvSpPr txBox="1">
              <a:spLocks noChangeArrowheads="1"/>
            </p:cNvSpPr>
            <p:nvPr/>
          </p:nvSpPr>
          <p:spPr bwMode="auto">
            <a:xfrm>
              <a:off x="1687513" y="2438400"/>
              <a:ext cx="90249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dirty="0">
                  <a:solidFill>
                    <a:schemeClr val="bg1"/>
                  </a:solidFill>
                </a:rPr>
                <a:t>tools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186738" y="541338"/>
            <a:ext cx="3756025" cy="4382432"/>
            <a:chOff x="8186738" y="541338"/>
            <a:chExt cx="3756025" cy="4382432"/>
          </a:xfrm>
        </p:grpSpPr>
        <p:pic>
          <p:nvPicPr>
            <p:cNvPr id="2063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6738" y="541338"/>
              <a:ext cx="3756025" cy="375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4" name="TextBox 10"/>
            <p:cNvSpPr txBox="1">
              <a:spLocks noChangeArrowheads="1"/>
            </p:cNvSpPr>
            <p:nvPr/>
          </p:nvSpPr>
          <p:spPr bwMode="auto">
            <a:xfrm>
              <a:off x="9837738" y="4400550"/>
              <a:ext cx="14298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dirty="0">
                  <a:solidFill>
                    <a:schemeClr val="bg1"/>
                  </a:solidFill>
                </a:rPr>
                <a:t>teachers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5D69DC9-B87E-4C59-9D74-1D9FF92E14C7}"/>
              </a:ext>
            </a:extLst>
          </p:cNvPr>
          <p:cNvSpPr/>
          <p:nvPr/>
        </p:nvSpPr>
        <p:spPr>
          <a:xfrm>
            <a:off x="4475163" y="2593975"/>
            <a:ext cx="587375" cy="6762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E066DE-4E67-45B3-A5DD-70BBF0144DC8}"/>
              </a:ext>
            </a:extLst>
          </p:cNvPr>
          <p:cNvSpPr/>
          <p:nvPr/>
        </p:nvSpPr>
        <p:spPr>
          <a:xfrm>
            <a:off x="4451350" y="3398838"/>
            <a:ext cx="585788" cy="6746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A6D10B-BF16-425A-8DCC-E48E5E0462C7}"/>
              </a:ext>
            </a:extLst>
          </p:cNvPr>
          <p:cNvSpPr/>
          <p:nvPr/>
        </p:nvSpPr>
        <p:spPr>
          <a:xfrm>
            <a:off x="7037388" y="3429000"/>
            <a:ext cx="587375" cy="674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60" name="TextBox 15"/>
          <p:cNvSpPr txBox="1">
            <a:spLocks noChangeArrowheads="1"/>
          </p:cNvSpPr>
          <p:nvPr/>
        </p:nvSpPr>
        <p:spPr bwMode="auto">
          <a:xfrm>
            <a:off x="847725" y="5165725"/>
            <a:ext cx="36913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ELESIG 13 October 2017</a:t>
            </a:r>
          </a:p>
        </p:txBody>
      </p:sp>
      <p:sp>
        <p:nvSpPr>
          <p:cNvPr id="2061" name="TextBox 16"/>
          <p:cNvSpPr txBox="1">
            <a:spLocks noChangeArrowheads="1"/>
          </p:cNvSpPr>
          <p:nvPr/>
        </p:nvSpPr>
        <p:spPr bwMode="auto">
          <a:xfrm>
            <a:off x="858838" y="5654675"/>
            <a:ext cx="37528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Margaret Adamson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University of St Andrews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B4FCA79-C4DE-455D-AB00-4C601F7ED194}"/>
              </a:ext>
            </a:extLst>
          </p:cNvPr>
          <p:cNvSpPr/>
          <p:nvPr/>
        </p:nvSpPr>
        <p:spPr>
          <a:xfrm>
            <a:off x="5822950" y="1535113"/>
            <a:ext cx="404813" cy="198437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7F3D1-6D87-4EB4-8825-9A3AD6CCD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transience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960967" y="3684966"/>
            <a:ext cx="76579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How do we manage constant change?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How do we manage digital footprint?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How do we safeguard outcomes for our learners?</a:t>
            </a:r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456" y="2056606"/>
            <a:ext cx="389096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25ED0-626E-4EE6-89FA-055A1B1D2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719"/>
            <a:ext cx="10515600" cy="43513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transformation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295216" y="5537528"/>
            <a:ext cx="48327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bg1"/>
                </a:solidFill>
              </a:rPr>
              <a:t>Sometimes, less is more!</a:t>
            </a:r>
          </a:p>
        </p:txBody>
      </p:sp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450" y="1996282"/>
            <a:ext cx="4578350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DC39BD3E-5F58-1B47-A5AF-C9895FFCC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68" y="2833152"/>
            <a:ext cx="389613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Transform teaching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Transform learners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Transform technology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A05D-0672-447E-9C7F-C41AD9E72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2962" y="812649"/>
            <a:ext cx="10515600" cy="435133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togetherness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70" y="2198688"/>
            <a:ext cx="4011613" cy="401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43F680CE-B395-E449-A441-7BC6CDC1E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669" y="2988318"/>
            <a:ext cx="202664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Caring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Sharing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“</a:t>
            </a:r>
            <a:r>
              <a:rPr lang="en-GB" altLang="en-US" dirty="0" err="1">
                <a:solidFill>
                  <a:schemeClr val="bg1"/>
                </a:solidFill>
              </a:rPr>
              <a:t>Flairing</a:t>
            </a:r>
            <a:r>
              <a:rPr lang="en-GB" altLang="en-US" dirty="0">
                <a:solidFill>
                  <a:schemeClr val="bg1"/>
                </a:solidFill>
              </a:rPr>
              <a:t>”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endParaRPr lang="en-GB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2655-2F63-1842-99CD-0EE734513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581" y="2814411"/>
            <a:ext cx="10515600" cy="1325563"/>
          </a:xfrm>
        </p:spPr>
        <p:txBody>
          <a:bodyPr/>
          <a:lstStyle/>
          <a:p>
            <a:r>
              <a:rPr lang="en-GB" sz="10400" dirty="0"/>
              <a:t>Thank you!</a:t>
            </a:r>
            <a:endParaRPr lang="en-US" sz="10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F10E0-C822-9A47-9269-D67984F94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6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What is a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3A793-21AD-4286-A42A-D3532A9FD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3700" dirty="0"/>
              <a:t>“A</a:t>
            </a:r>
            <a:r>
              <a:rPr lang="en-GB" sz="3700" b="0" i="0" dirty="0">
                <a:effectLst/>
              </a:rPr>
              <a:t> system is an entity with interrelated and interdependent parts; it is defined by its boundaries and it is more than the sum of its parts.”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37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3700" b="0" i="0" dirty="0">
                <a:effectLst/>
              </a:rPr>
              <a:t>https://en.wikipedia.org/wiki/Systems_theory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37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3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D5D8-0DF5-4FCA-B0F7-BC498DED9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technology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300133" y="4001294"/>
            <a:ext cx="59657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What is “technology”?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Can technology be neutral?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Is technology a driver or an enabler?</a:t>
            </a:r>
          </a:p>
        </p:txBody>
      </p:sp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2313"/>
            <a:ext cx="3230563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4C2C6-19D2-47D1-8732-9F59C0B7D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time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7431919" y="2944912"/>
            <a:ext cx="407342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When is the right time?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Do we have time?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Should we make time?</a:t>
            </a:r>
          </a:p>
        </p:txBody>
      </p:sp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7" y="2482851"/>
            <a:ext cx="3694113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65744-91D6-42DB-9135-FC94AA5E6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trust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996799" y="3883433"/>
            <a:ext cx="592117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Do we trust the technology?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Do our learners trust us?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How risk averse are we?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Is there any evidence to support us?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758" y="3172581"/>
            <a:ext cx="28067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0D50D-0C02-46E7-A820-273A36BFC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team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877599" y="4791968"/>
            <a:ext cx="51410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Who are the critical people?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When is a team not a team?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How do we improve the team?</a:t>
            </a: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150" y="2779788"/>
            <a:ext cx="3879850" cy="387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71525" y="920750"/>
            <a:ext cx="10515600" cy="1325563"/>
          </a:xfrm>
        </p:spPr>
        <p:txBody>
          <a:bodyPr/>
          <a:lstStyle/>
          <a:p>
            <a:pPr algn="r" eaLnBrk="1" hangingPunct="1"/>
            <a:r>
              <a:rPr lang="en-GB" altLang="en-US" sz="10400">
                <a:latin typeface="+mn-lt"/>
              </a:rPr>
              <a:t>transparency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4352455" y="2866678"/>
            <a:ext cx="33537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Who’s in charge?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What’s the point?</a:t>
            </a:r>
          </a:p>
          <a:p>
            <a:pPr marL="285750" indent="-28575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What are the rules?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3613"/>
            <a:ext cx="4611688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53A0A-11A7-42A8-85D6-B42790C79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testing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653013" y="4001294"/>
            <a:ext cx="666022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Does it work?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Can we make certainty from uncertainty?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What did we learn from the process?</a:t>
            </a: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235" y="1825625"/>
            <a:ext cx="3854752" cy="385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64442-D8A3-49CA-BC2F-496A50A3F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7053"/>
            <a:ext cx="10515600" cy="43513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0400" dirty="0">
                <a:ea typeface="+mj-ea"/>
                <a:cs typeface="+mj-cs"/>
              </a:rPr>
              <a:t>tension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12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pic>
        <p:nvPicPr>
          <p:cNvPr id="512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37" y="2651112"/>
            <a:ext cx="5356225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2FDB076D-553A-5147-97D6-AC0C7439B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20224"/>
            <a:ext cx="624529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How do we maintain equilibrium?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What is the right amount of tension?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GB" altLang="en-US" dirty="0">
                <a:solidFill>
                  <a:schemeClr val="bg1"/>
                </a:solidFill>
              </a:rPr>
              <a:t>What happens when things go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237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What is a system?</vt:lpstr>
      <vt:lpstr>PowerPoint Presentation</vt:lpstr>
      <vt:lpstr>PowerPoint Presentation</vt:lpstr>
      <vt:lpstr>PowerPoint Presentation</vt:lpstr>
      <vt:lpstr>PowerPoint Presentation</vt:lpstr>
      <vt:lpstr>transparency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University of St Andrews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Adamson</dc:creator>
  <cp:lastModifiedBy>Windows User</cp:lastModifiedBy>
  <cp:revision>20</cp:revision>
  <dcterms:created xsi:type="dcterms:W3CDTF">2017-11-10T09:18:24Z</dcterms:created>
  <dcterms:modified xsi:type="dcterms:W3CDTF">2017-11-13T09:57:32Z</dcterms:modified>
</cp:coreProperties>
</file>