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63" r:id="rId4"/>
    <p:sldId id="259" r:id="rId5"/>
    <p:sldId id="260" r:id="rId6"/>
    <p:sldId id="261" r:id="rId7"/>
    <p:sldId id="264" r:id="rId8"/>
    <p:sldId id="265" r:id="rId9"/>
    <p:sldId id="262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5" autoAdjust="0"/>
    <p:restoredTop sz="89510" autoAdjust="0"/>
  </p:normalViewPr>
  <p:slideViewPr>
    <p:cSldViewPr snapToGrid="0">
      <p:cViewPr varScale="1">
        <p:scale>
          <a:sx n="87" d="100"/>
          <a:sy n="87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-10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65CC1-FB8B-42B1-BFB8-FF4118216D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57133-E641-49F4-88B5-08FC8A63E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Benefits to students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-</a:t>
            </a:r>
            <a:r>
              <a:rPr lang="en-GB" baseline="0" dirty="0" smtClean="0"/>
              <a:t> </a:t>
            </a:r>
            <a:r>
              <a:rPr lang="en-GB" dirty="0" smtClean="0"/>
              <a:t>Important especially in first year so  that students gauge how well they are coping in the course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Benefits</a:t>
            </a:r>
            <a:r>
              <a:rPr lang="en-GB" baseline="0" dirty="0" smtClean="0"/>
              <a:t> to staff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- Large class – we cant do it all ourselves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Student feedback</a:t>
            </a:r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r>
              <a:rPr lang="en-GB" dirty="0" smtClean="0"/>
              <a:t>Going to tell you about three</a:t>
            </a:r>
            <a:r>
              <a:rPr lang="en-GB" baseline="0" dirty="0" smtClean="0"/>
              <a:t> different systems that we use - </a:t>
            </a:r>
            <a:r>
              <a:rPr lang="en-GB" dirty="0" smtClean="0"/>
              <a:t>how we use each system and a little</a:t>
            </a:r>
            <a:r>
              <a:rPr lang="en-GB" baseline="0" dirty="0" smtClean="0"/>
              <a:t> of </a:t>
            </a:r>
            <a:r>
              <a:rPr lang="en-GB" dirty="0" smtClean="0"/>
              <a:t>the student</a:t>
            </a:r>
            <a:r>
              <a:rPr lang="en-GB" baseline="0" dirty="0" smtClean="0"/>
              <a:t> experience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408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it is – everyone can use,</a:t>
            </a:r>
            <a:r>
              <a:rPr lang="en-GB" baseline="0" dirty="0" smtClean="0"/>
              <a:t> maybe you already do</a:t>
            </a:r>
          </a:p>
          <a:p>
            <a:endParaRPr lang="en-GB" baseline="0" dirty="0" smtClean="0"/>
          </a:p>
          <a:p>
            <a:r>
              <a:rPr lang="en-GB" baseline="0" dirty="0" smtClean="0"/>
              <a:t>As the map shows it is used in many institutions all across the world. </a:t>
            </a:r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109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This is our experience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Train</a:t>
            </a:r>
            <a:r>
              <a:rPr lang="en-GB" baseline="0" dirty="0" smtClean="0"/>
              <a:t> students on how to write good MCQs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Summative when worth 5% - students meet the deadlines, lots of Q produced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84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use the resources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063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Same cohort</a:t>
            </a:r>
            <a:r>
              <a:rPr lang="en-GB" baseline="0" dirty="0" smtClean="0"/>
              <a:t> – know the value as they have used it – BUT no credit therefore MOST  students don’t engage.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68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Aropa</a:t>
            </a:r>
            <a:r>
              <a:rPr lang="en-GB" dirty="0" smtClean="0"/>
              <a:t> – what it</a:t>
            </a:r>
            <a:r>
              <a:rPr lang="en-GB" baseline="0" dirty="0" smtClean="0"/>
              <a:t> is  - 7% </a:t>
            </a:r>
            <a:r>
              <a:rPr lang="en-GB" baseline="0" dirty="0" err="1" smtClean="0"/>
              <a:t>UoG</a:t>
            </a:r>
            <a:r>
              <a:rPr lang="en-GB" baseline="0" dirty="0" smtClean="0"/>
              <a:t> students use this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012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Our</a:t>
            </a:r>
            <a:r>
              <a:rPr lang="en-GB" baseline="0" dirty="0" smtClean="0"/>
              <a:t> experience – submission – </a:t>
            </a:r>
          </a:p>
          <a:p>
            <a:endParaRPr lang="en-GB" baseline="0" dirty="0" smtClean="0"/>
          </a:p>
          <a:p>
            <a:r>
              <a:rPr lang="en-GB" baseline="0" dirty="0" smtClean="0"/>
              <a:t>Feedback from 2 students does not always agree.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Students then have to use their judgement  - teaching them self evaluation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38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both</a:t>
            </a:r>
            <a:r>
              <a:rPr lang="en-GB" baseline="0" dirty="0" smtClean="0"/>
              <a:t> systems  - polite and </a:t>
            </a:r>
          </a:p>
          <a:p>
            <a:r>
              <a:rPr lang="en-GB" baseline="0" dirty="0" smtClean="0"/>
              <a:t>students write lots of comments seen for both systems ; </a:t>
            </a:r>
            <a:r>
              <a:rPr lang="en-GB" baseline="0" dirty="0" err="1" smtClean="0"/>
              <a:t>Aropa</a:t>
            </a:r>
            <a:r>
              <a:rPr lang="en-GB" baseline="0" dirty="0" smtClean="0"/>
              <a:t> 300 words – 3 to 266 words in review </a:t>
            </a:r>
          </a:p>
          <a:p>
            <a:endParaRPr lang="en-GB" baseline="0" dirty="0" smtClean="0"/>
          </a:p>
          <a:p>
            <a:r>
              <a:rPr lang="en-GB" baseline="0" dirty="0" smtClean="0"/>
              <a:t>Spelling mistakes - ? </a:t>
            </a:r>
            <a:r>
              <a:rPr lang="en-GB" baseline="0" dirty="0" err="1" smtClean="0"/>
              <a:t>Aropa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Self reflection – include example </a:t>
            </a:r>
          </a:p>
          <a:p>
            <a:endParaRPr lang="en-GB" baseline="0" dirty="0" smtClean="0"/>
          </a:p>
          <a:p>
            <a:r>
              <a:rPr lang="en-GB" baseline="0" dirty="0" smtClean="0"/>
              <a:t>Suggestions for improvement – MCQ and </a:t>
            </a:r>
            <a:r>
              <a:rPr lang="en-GB" baseline="0" dirty="0" err="1" smtClean="0"/>
              <a:t>Aropa</a:t>
            </a:r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889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Lastly – we get students to peer evaluate their</a:t>
            </a:r>
            <a:r>
              <a:rPr lang="en-GB" baseline="0" dirty="0" smtClean="0"/>
              <a:t> peers contribution to group work</a:t>
            </a:r>
          </a:p>
          <a:p>
            <a:endParaRPr lang="en-GB" baseline="0" dirty="0" smtClean="0"/>
          </a:p>
          <a:p>
            <a:r>
              <a:rPr lang="en-GB" dirty="0" smtClean="0"/>
              <a:t>Class</a:t>
            </a:r>
            <a:r>
              <a:rPr lang="en-GB" baseline="0" dirty="0" smtClean="0"/>
              <a:t> of 700 about 10 query their individual grade – we have 4 points of reference to justify that </a:t>
            </a:r>
          </a:p>
          <a:p>
            <a:endParaRPr lang="en-GB" baseline="0" dirty="0" smtClean="0"/>
          </a:p>
          <a:p>
            <a:r>
              <a:rPr lang="en-GB" baseline="0" dirty="0" smtClean="0"/>
              <a:t>However--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7133-E641-49F4-88B5-08FC8A63EBF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31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91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5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97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79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42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08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840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56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08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79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963E7-8064-43AB-B441-BF0A6CFA9383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129A-BC1B-4EC4-8CF6-149974787D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58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7537" y="1317125"/>
            <a:ext cx="9496926" cy="2198352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 Evaluation Methods</a:t>
            </a:r>
            <a:endParaRPr lang="en-GB" sz="5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25193"/>
            <a:ext cx="9144000" cy="1655762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Dr Mary McVey &amp; Dr Avril Edmond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 of Life Sciences, University of Glasgow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94" y="363355"/>
            <a:ext cx="5274751" cy="953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602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17799" y="2130478"/>
            <a:ext cx="7939504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Bespoke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– online system developed by local IT services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presentations graded by staff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student scores are adjusted by peer scores.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 criteria decided by students at the beginning of project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Peer scores given for all group members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Statistical analysis to look for unfair marking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student grades adjusted  and published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7799" y="5988774"/>
            <a:ext cx="8230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would like to provide peer feedback as comments</a:t>
            </a:r>
            <a:endParaRPr lang="en-GB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5914" y="59521"/>
            <a:ext cx="3676086" cy="154288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90499" y="527735"/>
            <a:ext cx="810577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 evaluation of group work: Summative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evaluation of student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contribution to group work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9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78642" y="1663362"/>
            <a:ext cx="74344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PeerWise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:  Formative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&amp; Summative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evaluation of student generated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MCQ’s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Arop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ä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Formative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Summative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Student evaluation of student generated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Peer evaluation of group work: Summative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Student evaluation of student contribution to group work 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" y="527735"/>
            <a:ext cx="6726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92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Projects: Peer Grading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199" y="1825625"/>
            <a:ext cx="10309167" cy="4351338"/>
          </a:xfrm>
        </p:spPr>
        <p:txBody>
          <a:bodyPr/>
          <a:lstStyle/>
          <a:p>
            <a:r>
              <a:rPr lang="en-GB" dirty="0" smtClean="0"/>
              <a:t>Each group agrees 4 marking criteria that they will be scoring each others contribution to the project on.</a:t>
            </a:r>
          </a:p>
          <a:p>
            <a:r>
              <a:rPr lang="en-GB" dirty="0" smtClean="0"/>
              <a:t>Students score their group members on these criteria.</a:t>
            </a:r>
          </a:p>
          <a:p>
            <a:r>
              <a:rPr lang="en-GB" dirty="0" smtClean="0"/>
              <a:t>Moderation picks up on any unusual scoring patterns</a:t>
            </a:r>
          </a:p>
          <a:p>
            <a:endParaRPr lang="en-GB" dirty="0"/>
          </a:p>
          <a:p>
            <a:r>
              <a:rPr lang="en-GB" dirty="0" smtClean="0"/>
              <a:t>This gets combined with the staff score to generate each students individual grade for the assessment.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186245" y="5532451"/>
                <a:ext cx="7847215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𝐼𝑛𝑑𝑖𝑣𝑖𝑑𝑢𝑎𝑙</m:t>
                      </m:r>
                      <m:r>
                        <a:rPr lang="en-GB" i="1">
                          <a:latin typeface="Cambria Math"/>
                        </a:rPr>
                        <m:t> </m:t>
                      </m:r>
                      <m:r>
                        <a:rPr lang="en-GB" i="1">
                          <a:latin typeface="Cambria Math"/>
                        </a:rPr>
                        <m:t>𝑆𝑐𝑜𝑟𝑒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𝐼𝑛𝑑𝑖𝑣𝑖𝑑𝑢𝑎𝑙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𝑀𝑒𝑎𝑛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𝑃𝑒𝑒𝑟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𝑆𝑐𝑜𝑟𝑒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𝐻𝑖𝑔h𝑒𝑠𝑡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𝑀𝑒𝑎𝑛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𝑃𝑒𝑒𝑟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𝑆𝑐𝑜𝑟𝑒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𝑖𝑛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𝑔𝑟𝑜𝑢𝑝</m:t>
                              </m:r>
                            </m:den>
                          </m:f>
                        </m:e>
                      </m:d>
                      <m:r>
                        <a:rPr lang="en-GB" i="1">
                          <a:latin typeface="Cambria Math"/>
                        </a:rPr>
                        <m:t>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 </m:t>
                      </m:r>
                      <m:r>
                        <a:rPr lang="en-GB" i="1">
                          <a:latin typeface="Cambria Math"/>
                        </a:rPr>
                        <m:t>𝑆𝑡𝑎𝑓𝑓</m:t>
                      </m:r>
                      <m:r>
                        <a:rPr lang="en-GB" i="1">
                          <a:latin typeface="Cambria Math"/>
                        </a:rPr>
                        <m:t> </m:t>
                      </m:r>
                      <m:r>
                        <a:rPr lang="en-GB" i="1">
                          <a:latin typeface="Cambria Math"/>
                        </a:rPr>
                        <m:t>𝑠𝑐𝑜𝑟𝑒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245" y="5532451"/>
                <a:ext cx="7847215" cy="7146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1536" y="0"/>
            <a:ext cx="1920463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26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6950" y="740028"/>
            <a:ext cx="1047808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we include peer evaluation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Benefits for students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specialists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Engaging with the course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Encourage reflective practice</a:t>
            </a:r>
          </a:p>
          <a:p>
            <a:pPr marL="16573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Encourage self-assessment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before future submissions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Especially Important in first year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Benefits to staff: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oping with staff student ratio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air allocation of grades in group work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Builds a revision resource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Student feedback: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See value in working with others, and the opportunity to review the work of others.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00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499" y="527735"/>
            <a:ext cx="662325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PeerWise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Formative &amp;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Summative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evaluation of student generated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MCQs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0"/>
            <a:ext cx="50768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2700" y="2341422"/>
            <a:ext cx="6006180" cy="29576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2890" y="2089005"/>
            <a:ext cx="4483920" cy="34624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Web-based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Wide variety of subject areas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 / FE / HE 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Institutional logins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Community</a:t>
            </a:r>
          </a:p>
        </p:txBody>
      </p:sp>
    </p:spTree>
    <p:extLst>
      <p:ext uri="{BB962C8B-B14F-4D97-AF65-F5344CB8AC3E}">
        <p14:creationId xmlns:p14="http://schemas.microsoft.com/office/powerpoint/2010/main" val="35661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72380" y="2571758"/>
            <a:ext cx="607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Worth 5% - students receive MCQ training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deadlines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submitting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answering questions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2,407 questions created in total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8804" y="2095733"/>
            <a:ext cx="7191364" cy="3833119"/>
            <a:chOff x="1639034" y="1792829"/>
            <a:chExt cx="12059780" cy="484063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39034" y="1792829"/>
              <a:ext cx="8716024" cy="4840635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4729480" y="2806238"/>
              <a:ext cx="626456" cy="3455988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8318407" y="2806238"/>
              <a:ext cx="626456" cy="3455988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3379866" y="2125145"/>
              <a:ext cx="318948" cy="6156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690" y="0"/>
            <a:ext cx="4788310" cy="146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90499" y="527735"/>
            <a:ext cx="6623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PeerWise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First semester course 2016-17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8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643" y="1680960"/>
            <a:ext cx="8890212" cy="490693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596043" y="2122316"/>
            <a:ext cx="980901" cy="57932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704554" y="2432165"/>
            <a:ext cx="626456" cy="389382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746948" y="2600038"/>
            <a:ext cx="3385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as a revision tool 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690" y="0"/>
            <a:ext cx="4788310" cy="146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90499" y="527735"/>
            <a:ext cx="6623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PeerWise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First semester course 2016-17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17895" y="2673589"/>
            <a:ext cx="537410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deadlines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248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questions created in total (1/10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932" y="1819630"/>
            <a:ext cx="6017367" cy="4227473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690" y="0"/>
            <a:ext cx="4788310" cy="146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90499" y="527735"/>
            <a:ext cx="6623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PeerWise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Second semester course 2016-17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23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066" y="2035260"/>
            <a:ext cx="6104773" cy="376404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0500" y="527735"/>
            <a:ext cx="672649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Aropä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Formative &amp;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Summative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evaluation of student generated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3700" y="0"/>
            <a:ext cx="2738437" cy="15766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97852" y="2207749"/>
            <a:ext cx="448392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Web-based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Wide variety of subject areas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 / FE / HE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Institutional logins</a:t>
            </a:r>
          </a:p>
        </p:txBody>
      </p:sp>
    </p:spTree>
    <p:extLst>
      <p:ext uri="{BB962C8B-B14F-4D97-AF65-F5344CB8AC3E}">
        <p14:creationId xmlns:p14="http://schemas.microsoft.com/office/powerpoint/2010/main" val="191517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271" y="2492990"/>
            <a:ext cx="10515600" cy="234448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Students: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 authors - in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submitting an assignment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 markers - evaluating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submissions against a set of criteria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Reflecting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 feedback from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peers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3700" y="0"/>
            <a:ext cx="2738437" cy="15766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500" y="527735"/>
            <a:ext cx="672649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Aropä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Formative &amp;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Summative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evaluation of student generated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6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2581" y="1313119"/>
            <a:ext cx="5779729" cy="346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  <a:defRPr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Surprisingly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polite to one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another </a:t>
            </a:r>
          </a:p>
          <a:p>
            <a:pPr marL="0" indent="0">
              <a:spcAft>
                <a:spcPts val="1200"/>
              </a:spcAft>
              <a:buNone/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90500" y="527735"/>
            <a:ext cx="6726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Experience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16994" y="2079523"/>
            <a:ext cx="5163593" cy="330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Feedback relates to marking scheme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Statements (3 to 266 words)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Positive comments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Referencing </a:t>
            </a:r>
            <a:r>
              <a:rPr lang="mr-IN" sz="2200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with examples</a:t>
            </a:r>
          </a:p>
          <a:p>
            <a:pPr>
              <a:spcBef>
                <a:spcPts val="600"/>
              </a:spcBef>
            </a:pP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endParaRPr lang="en-US" dirty="0" smtClean="0"/>
          </a:p>
          <a:p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968" y="2079523"/>
            <a:ext cx="5883342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Not keen on questions that are too easy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Several comments about spelling mistakes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PeerWise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- Self- reflection is evident 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Many suggestions for improvement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1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656</Words>
  <Application>Microsoft Macintosh PowerPoint</Application>
  <PresentationFormat>Widescreen</PresentationFormat>
  <Paragraphs>143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Peer Evaluation 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Group Projects: Peer Grading</vt:lpstr>
    </vt:vector>
  </TitlesOfParts>
  <Company>University Of Glasgow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Evaluation Methods</dc:title>
  <dc:creator>marker</dc:creator>
  <cp:lastModifiedBy>Mary McVey</cp:lastModifiedBy>
  <cp:revision>29</cp:revision>
  <dcterms:created xsi:type="dcterms:W3CDTF">2017-11-09T15:06:20Z</dcterms:created>
  <dcterms:modified xsi:type="dcterms:W3CDTF">2017-11-13T09:54:07Z</dcterms:modified>
</cp:coreProperties>
</file>