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5" r:id="rId2"/>
    <p:sldId id="266" r:id="rId3"/>
    <p:sldId id="258" r:id="rId4"/>
    <p:sldId id="259" r:id="rId5"/>
    <p:sldId id="268" r:id="rId6"/>
    <p:sldId id="267" r:id="rId7"/>
    <p:sldId id="260" r:id="rId8"/>
    <p:sldId id="272" r:id="rId9"/>
    <p:sldId id="261" r:id="rId10"/>
    <p:sldId id="263" r:id="rId11"/>
    <p:sldId id="262" r:id="rId12"/>
    <p:sldId id="273" r:id="rId13"/>
    <p:sldId id="264" r:id="rId14"/>
    <p:sldId id="269" r:id="rId15"/>
    <p:sldId id="270" r:id="rId16"/>
    <p:sldId id="271" r:id="rId17"/>
    <p:sldId id="275" r:id="rId18"/>
    <p:sldId id="276" r:id="rId19"/>
    <p:sldId id="274" r:id="rId20"/>
    <p:sldId id="277" r:id="rId21"/>
    <p:sldId id="279" r:id="rId22"/>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7F7F"/>
    <a:srgbClr val="F8F8F8"/>
    <a:srgbClr val="FFFF99"/>
    <a:srgbClr val="FFCCCC"/>
    <a:srgbClr val="99CCFF"/>
    <a:srgbClr val="FFCCFF"/>
    <a:srgbClr val="99FFCC"/>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8133" autoAdjust="0"/>
  </p:normalViewPr>
  <p:slideViewPr>
    <p:cSldViewPr>
      <p:cViewPr varScale="1">
        <p:scale>
          <a:sx n="81" d="100"/>
          <a:sy n="81" d="100"/>
        </p:scale>
        <p:origin x="244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5E7986-3266-4E65-8950-F8A2271AFE21}" type="datetimeFigureOut">
              <a:rPr lang="en-GB" smtClean="0"/>
              <a:t>06/04/2017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D9AD0E-D343-4290-BE12-61CCACBAEEE5}" type="slidenum">
              <a:rPr lang="en-GB" smtClean="0"/>
              <a:t>‹#›</a:t>
            </a:fld>
            <a:endParaRPr lang="en-GB"/>
          </a:p>
        </p:txBody>
      </p:sp>
    </p:spTree>
    <p:extLst>
      <p:ext uri="{BB962C8B-B14F-4D97-AF65-F5344CB8AC3E}">
        <p14:creationId xmlns:p14="http://schemas.microsoft.com/office/powerpoint/2010/main" val="465692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Dave Foord is a freelance trainer, consultant and materials developer, and this presentation is about the materials development side of things, and how he creates things that are naturally reasonably inclusive, rather than create things and then adapt them later.</a:t>
            </a:r>
          </a:p>
        </p:txBody>
      </p:sp>
      <p:sp>
        <p:nvSpPr>
          <p:cNvPr id="4" name="Slide Number Placeholder 3"/>
          <p:cNvSpPr>
            <a:spLocks noGrp="1"/>
          </p:cNvSpPr>
          <p:nvPr>
            <p:ph type="sldNum" sz="quarter" idx="10"/>
          </p:nvPr>
        </p:nvSpPr>
        <p:spPr/>
        <p:txBody>
          <a:bodyPr/>
          <a:lstStyle/>
          <a:p>
            <a:fld id="{B4D9AD0E-D343-4290-BE12-61CCACBAEEE5}" type="slidenum">
              <a:rPr lang="en-GB" smtClean="0"/>
              <a:t>1</a:t>
            </a:fld>
            <a:endParaRPr lang="en-GB"/>
          </a:p>
        </p:txBody>
      </p:sp>
    </p:spTree>
    <p:extLst>
      <p:ext uri="{BB962C8B-B14F-4D97-AF65-F5344CB8AC3E}">
        <p14:creationId xmlns:p14="http://schemas.microsoft.com/office/powerpoint/2010/main" val="2959537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is an example of a course that Dave runs, and at first there is a lot of content here, which in itself can be a barrier to some.</a:t>
            </a:r>
          </a:p>
        </p:txBody>
      </p:sp>
      <p:sp>
        <p:nvSpPr>
          <p:cNvPr id="4" name="Slide Number Placeholder 3"/>
          <p:cNvSpPr>
            <a:spLocks noGrp="1"/>
          </p:cNvSpPr>
          <p:nvPr>
            <p:ph type="sldNum" sz="quarter" idx="10"/>
          </p:nvPr>
        </p:nvSpPr>
        <p:spPr/>
        <p:txBody>
          <a:bodyPr/>
          <a:lstStyle/>
          <a:p>
            <a:fld id="{B4D9AD0E-D343-4290-BE12-61CCACBAEEE5}" type="slidenum">
              <a:rPr lang="en-GB" smtClean="0"/>
              <a:t>10</a:t>
            </a:fld>
            <a:endParaRPr lang="en-GB"/>
          </a:p>
        </p:txBody>
      </p:sp>
    </p:spTree>
    <p:extLst>
      <p:ext uri="{BB962C8B-B14F-4D97-AF65-F5344CB8AC3E}">
        <p14:creationId xmlns:p14="http://schemas.microsoft.com/office/powerpoint/2010/main" val="805038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what Dave does, is when the user first comes in, they only see one section, when they have completed certain activities in that section, they see more sections etc.</a:t>
            </a:r>
          </a:p>
        </p:txBody>
      </p:sp>
      <p:sp>
        <p:nvSpPr>
          <p:cNvPr id="4" name="Slide Number Placeholder 3"/>
          <p:cNvSpPr>
            <a:spLocks noGrp="1"/>
          </p:cNvSpPr>
          <p:nvPr>
            <p:ph type="sldNum" sz="quarter" idx="10"/>
          </p:nvPr>
        </p:nvSpPr>
        <p:spPr/>
        <p:txBody>
          <a:bodyPr/>
          <a:lstStyle/>
          <a:p>
            <a:fld id="{B4D9AD0E-D343-4290-BE12-61CCACBAEEE5}" type="slidenum">
              <a:rPr lang="en-GB" smtClean="0"/>
              <a:t>11</a:t>
            </a:fld>
            <a:endParaRPr lang="en-GB"/>
          </a:p>
        </p:txBody>
      </p:sp>
    </p:spTree>
    <p:extLst>
      <p:ext uri="{BB962C8B-B14F-4D97-AF65-F5344CB8AC3E}">
        <p14:creationId xmlns:p14="http://schemas.microsoft.com/office/powerpoint/2010/main" val="664093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within the sections, rather than having a long list of ‘stuff’ – the learner gets a small number of options, which increases as they progress through the course.</a:t>
            </a:r>
          </a:p>
        </p:txBody>
      </p:sp>
      <p:sp>
        <p:nvSpPr>
          <p:cNvPr id="4" name="Slide Number Placeholder 3"/>
          <p:cNvSpPr>
            <a:spLocks noGrp="1"/>
          </p:cNvSpPr>
          <p:nvPr>
            <p:ph type="sldNum" sz="quarter" idx="10"/>
          </p:nvPr>
        </p:nvSpPr>
        <p:spPr/>
        <p:txBody>
          <a:bodyPr/>
          <a:lstStyle/>
          <a:p>
            <a:fld id="{B4D9AD0E-D343-4290-BE12-61CCACBAEEE5}" type="slidenum">
              <a:rPr lang="en-GB" smtClean="0"/>
              <a:t>12</a:t>
            </a:fld>
            <a:endParaRPr lang="en-GB"/>
          </a:p>
        </p:txBody>
      </p:sp>
    </p:spTree>
    <p:extLst>
      <p:ext uri="{BB962C8B-B14F-4D97-AF65-F5344CB8AC3E}">
        <p14:creationId xmlns:p14="http://schemas.microsoft.com/office/powerpoint/2010/main" val="4032400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Dave uses templates a lot, these are simply blank activities at the bottom of the course, which he duplicates, moves into the correct position, renames and then populates. This firstly saves time, but also makes the activities more consistent in their behaviour, which in turn is an accessibility benefit.</a:t>
            </a:r>
          </a:p>
        </p:txBody>
      </p:sp>
      <p:sp>
        <p:nvSpPr>
          <p:cNvPr id="4" name="Slide Number Placeholder 3"/>
          <p:cNvSpPr>
            <a:spLocks noGrp="1"/>
          </p:cNvSpPr>
          <p:nvPr>
            <p:ph type="sldNum" sz="quarter" idx="10"/>
          </p:nvPr>
        </p:nvSpPr>
        <p:spPr/>
        <p:txBody>
          <a:bodyPr/>
          <a:lstStyle/>
          <a:p>
            <a:fld id="{B4D9AD0E-D343-4290-BE12-61CCACBAEEE5}" type="slidenum">
              <a:rPr lang="en-GB" smtClean="0"/>
              <a:t>13</a:t>
            </a:fld>
            <a:endParaRPr lang="en-GB"/>
          </a:p>
        </p:txBody>
      </p:sp>
    </p:spTree>
    <p:extLst>
      <p:ext uri="{BB962C8B-B14F-4D97-AF65-F5344CB8AC3E}">
        <p14:creationId xmlns:p14="http://schemas.microsoft.com/office/powerpoint/2010/main" val="3442513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using an image for decoration, Dave will often set the width size to a percentage, so the image resizes proportionally to the size of the screen or resolution.</a:t>
            </a:r>
          </a:p>
        </p:txBody>
      </p:sp>
      <p:sp>
        <p:nvSpPr>
          <p:cNvPr id="4" name="Slide Number Placeholder 3"/>
          <p:cNvSpPr>
            <a:spLocks noGrp="1"/>
          </p:cNvSpPr>
          <p:nvPr>
            <p:ph type="sldNum" sz="quarter" idx="10"/>
          </p:nvPr>
        </p:nvSpPr>
        <p:spPr/>
        <p:txBody>
          <a:bodyPr/>
          <a:lstStyle/>
          <a:p>
            <a:fld id="{B4D9AD0E-D343-4290-BE12-61CCACBAEEE5}" type="slidenum">
              <a:rPr lang="en-GB" smtClean="0"/>
              <a:t>14</a:t>
            </a:fld>
            <a:endParaRPr lang="en-GB"/>
          </a:p>
        </p:txBody>
      </p:sp>
    </p:spTree>
    <p:extLst>
      <p:ext uri="{BB962C8B-B14F-4D97-AF65-F5344CB8AC3E}">
        <p14:creationId xmlns:p14="http://schemas.microsoft.com/office/powerpoint/2010/main" val="29232203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However if the image is descriptive, or contains labels etc. having this shrinking when viewed on a small screen, makes it hard to access – so in that case the image is set to an absolute width, for which Dave has a rule of thumb of never going wider than 500 pixels.</a:t>
            </a:r>
          </a:p>
        </p:txBody>
      </p:sp>
      <p:sp>
        <p:nvSpPr>
          <p:cNvPr id="4" name="Slide Number Placeholder 3"/>
          <p:cNvSpPr>
            <a:spLocks noGrp="1"/>
          </p:cNvSpPr>
          <p:nvPr>
            <p:ph type="sldNum" sz="quarter" idx="10"/>
          </p:nvPr>
        </p:nvSpPr>
        <p:spPr/>
        <p:txBody>
          <a:bodyPr/>
          <a:lstStyle/>
          <a:p>
            <a:fld id="{B4D9AD0E-D343-4290-BE12-61CCACBAEEE5}" type="slidenum">
              <a:rPr lang="en-GB" smtClean="0"/>
              <a:t>15</a:t>
            </a:fld>
            <a:endParaRPr lang="en-GB"/>
          </a:p>
        </p:txBody>
      </p:sp>
    </p:spTree>
    <p:extLst>
      <p:ext uri="{BB962C8B-B14F-4D97-AF65-F5344CB8AC3E}">
        <p14:creationId xmlns:p14="http://schemas.microsoft.com/office/powerpoint/2010/main" val="1288974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of course, all images will have an Image Description, (Alt text) added.</a:t>
            </a:r>
          </a:p>
        </p:txBody>
      </p:sp>
      <p:sp>
        <p:nvSpPr>
          <p:cNvPr id="4" name="Slide Number Placeholder 3"/>
          <p:cNvSpPr>
            <a:spLocks noGrp="1"/>
          </p:cNvSpPr>
          <p:nvPr>
            <p:ph type="sldNum" sz="quarter" idx="10"/>
          </p:nvPr>
        </p:nvSpPr>
        <p:spPr/>
        <p:txBody>
          <a:bodyPr/>
          <a:lstStyle/>
          <a:p>
            <a:fld id="{B4D9AD0E-D343-4290-BE12-61CCACBAEEE5}" type="slidenum">
              <a:rPr lang="en-GB" smtClean="0"/>
              <a:t>16</a:t>
            </a:fld>
            <a:endParaRPr lang="en-GB"/>
          </a:p>
        </p:txBody>
      </p:sp>
    </p:spTree>
    <p:extLst>
      <p:ext uri="{BB962C8B-B14F-4D97-AF65-F5344CB8AC3E}">
        <p14:creationId xmlns:p14="http://schemas.microsoft.com/office/powerpoint/2010/main" val="1639978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Dave is constantly testing his work – if using Chrome, he uses a plugin that inverts the colours.</a:t>
            </a:r>
          </a:p>
        </p:txBody>
      </p:sp>
      <p:sp>
        <p:nvSpPr>
          <p:cNvPr id="4" name="Slide Number Placeholder 3"/>
          <p:cNvSpPr>
            <a:spLocks noGrp="1"/>
          </p:cNvSpPr>
          <p:nvPr>
            <p:ph type="sldNum" sz="quarter" idx="10"/>
          </p:nvPr>
        </p:nvSpPr>
        <p:spPr/>
        <p:txBody>
          <a:bodyPr/>
          <a:lstStyle/>
          <a:p>
            <a:fld id="{B4D9AD0E-D343-4290-BE12-61CCACBAEEE5}" type="slidenum">
              <a:rPr lang="en-GB" smtClean="0"/>
              <a:t>17</a:t>
            </a:fld>
            <a:endParaRPr lang="en-GB"/>
          </a:p>
        </p:txBody>
      </p:sp>
    </p:spTree>
    <p:extLst>
      <p:ext uri="{BB962C8B-B14F-4D97-AF65-F5344CB8AC3E}">
        <p14:creationId xmlns:p14="http://schemas.microsoft.com/office/powerpoint/2010/main" val="5450746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Another simple test is to use ctrl + or ctrl – to increase or decrease the zoom – and see if it still works at the extremes.</a:t>
            </a:r>
          </a:p>
        </p:txBody>
      </p:sp>
      <p:sp>
        <p:nvSpPr>
          <p:cNvPr id="4" name="Slide Number Placeholder 3"/>
          <p:cNvSpPr>
            <a:spLocks noGrp="1"/>
          </p:cNvSpPr>
          <p:nvPr>
            <p:ph type="sldNum" sz="quarter" idx="10"/>
          </p:nvPr>
        </p:nvSpPr>
        <p:spPr/>
        <p:txBody>
          <a:bodyPr/>
          <a:lstStyle/>
          <a:p>
            <a:fld id="{B4D9AD0E-D343-4290-BE12-61CCACBAEEE5}" type="slidenum">
              <a:rPr lang="en-GB" smtClean="0"/>
              <a:t>18</a:t>
            </a:fld>
            <a:endParaRPr lang="en-GB"/>
          </a:p>
        </p:txBody>
      </p:sp>
    </p:spTree>
    <p:extLst>
      <p:ext uri="{BB962C8B-B14F-4D97-AF65-F5344CB8AC3E}">
        <p14:creationId xmlns:p14="http://schemas.microsoft.com/office/powerpoint/2010/main" val="26720567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testing on Mobile devices. If using an </a:t>
            </a:r>
            <a:r>
              <a:rPr lang="en-GB" dirty="0" err="1"/>
              <a:t>iphone</a:t>
            </a:r>
            <a:r>
              <a:rPr lang="en-GB" dirty="0"/>
              <a:t> another useful test would be to turn on the text to speech facility and see if the content/layout still makes sense.</a:t>
            </a:r>
          </a:p>
        </p:txBody>
      </p:sp>
      <p:sp>
        <p:nvSpPr>
          <p:cNvPr id="4" name="Slide Number Placeholder 3"/>
          <p:cNvSpPr>
            <a:spLocks noGrp="1"/>
          </p:cNvSpPr>
          <p:nvPr>
            <p:ph type="sldNum" sz="quarter" idx="10"/>
          </p:nvPr>
        </p:nvSpPr>
        <p:spPr/>
        <p:txBody>
          <a:bodyPr/>
          <a:lstStyle/>
          <a:p>
            <a:fld id="{B4D9AD0E-D343-4290-BE12-61CCACBAEEE5}" type="slidenum">
              <a:rPr lang="en-GB" smtClean="0"/>
              <a:t>19</a:t>
            </a:fld>
            <a:endParaRPr lang="en-GB"/>
          </a:p>
        </p:txBody>
      </p:sp>
    </p:spTree>
    <p:extLst>
      <p:ext uri="{BB962C8B-B14F-4D97-AF65-F5344CB8AC3E}">
        <p14:creationId xmlns:p14="http://schemas.microsoft.com/office/powerpoint/2010/main" val="2744595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presentation is not saying that what Dave does is right or wrong, it is just saying what he does.</a:t>
            </a:r>
          </a:p>
        </p:txBody>
      </p:sp>
      <p:sp>
        <p:nvSpPr>
          <p:cNvPr id="4" name="Slide Number Placeholder 3"/>
          <p:cNvSpPr>
            <a:spLocks noGrp="1"/>
          </p:cNvSpPr>
          <p:nvPr>
            <p:ph type="sldNum" sz="quarter" idx="10"/>
          </p:nvPr>
        </p:nvSpPr>
        <p:spPr/>
        <p:txBody>
          <a:bodyPr/>
          <a:lstStyle/>
          <a:p>
            <a:fld id="{B4D9AD0E-D343-4290-BE12-61CCACBAEEE5}" type="slidenum">
              <a:rPr lang="en-GB" smtClean="0"/>
              <a:t>2</a:t>
            </a:fld>
            <a:endParaRPr lang="en-GB"/>
          </a:p>
        </p:txBody>
      </p:sp>
    </p:spTree>
    <p:extLst>
      <p:ext uri="{BB962C8B-B14F-4D97-AF65-F5344CB8AC3E}">
        <p14:creationId xmlns:p14="http://schemas.microsoft.com/office/powerpoint/2010/main" val="35361426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Dave has obsessive behaviours when it comes to this sort of work, which some find frustrating, but is a really useful attribute when creating accessible content.</a:t>
            </a:r>
          </a:p>
        </p:txBody>
      </p:sp>
      <p:sp>
        <p:nvSpPr>
          <p:cNvPr id="4" name="Slide Number Placeholder 3"/>
          <p:cNvSpPr>
            <a:spLocks noGrp="1"/>
          </p:cNvSpPr>
          <p:nvPr>
            <p:ph type="sldNum" sz="quarter" idx="10"/>
          </p:nvPr>
        </p:nvSpPr>
        <p:spPr/>
        <p:txBody>
          <a:bodyPr/>
          <a:lstStyle/>
          <a:p>
            <a:fld id="{B4D9AD0E-D343-4290-BE12-61CCACBAEEE5}" type="slidenum">
              <a:rPr lang="en-GB" smtClean="0"/>
              <a:t>20</a:t>
            </a:fld>
            <a:endParaRPr lang="en-GB"/>
          </a:p>
        </p:txBody>
      </p:sp>
    </p:spTree>
    <p:extLst>
      <p:ext uri="{BB962C8B-B14F-4D97-AF65-F5344CB8AC3E}">
        <p14:creationId xmlns:p14="http://schemas.microsoft.com/office/powerpoint/2010/main" val="1065907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Alistair McNaught coined the phrase – ‘The shiny Ladders Award’ – which is where organisations create content that is inaccessible (</a:t>
            </a:r>
            <a:r>
              <a:rPr lang="en-GB" dirty="0" err="1"/>
              <a:t>eg</a:t>
            </a:r>
            <a:r>
              <a:rPr lang="en-GB" dirty="0"/>
              <a:t> has barriers or walls to access it), and then go to great lengths creating systems to allow students to climb (ladders) over this barrier. Dave’s focus is to either have no barrier or at least smaller ones initially.</a:t>
            </a:r>
          </a:p>
        </p:txBody>
      </p:sp>
      <p:sp>
        <p:nvSpPr>
          <p:cNvPr id="4" name="Slide Number Placeholder 3"/>
          <p:cNvSpPr>
            <a:spLocks noGrp="1"/>
          </p:cNvSpPr>
          <p:nvPr>
            <p:ph type="sldNum" sz="quarter" idx="10"/>
          </p:nvPr>
        </p:nvSpPr>
        <p:spPr/>
        <p:txBody>
          <a:bodyPr/>
          <a:lstStyle/>
          <a:p>
            <a:fld id="{B4D9AD0E-D343-4290-BE12-61CCACBAEEE5}" type="slidenum">
              <a:rPr lang="en-GB" smtClean="0"/>
              <a:t>3</a:t>
            </a:fld>
            <a:endParaRPr lang="en-GB"/>
          </a:p>
        </p:txBody>
      </p:sp>
    </p:spTree>
    <p:extLst>
      <p:ext uri="{BB962C8B-B14F-4D97-AF65-F5344CB8AC3E}">
        <p14:creationId xmlns:p14="http://schemas.microsoft.com/office/powerpoint/2010/main" val="847802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Dave has used good accessible practice for many years, starting with using the Styles in Word, and the Master slide in PowerPoint.</a:t>
            </a:r>
          </a:p>
        </p:txBody>
      </p:sp>
      <p:sp>
        <p:nvSpPr>
          <p:cNvPr id="4" name="Slide Number Placeholder 3"/>
          <p:cNvSpPr>
            <a:spLocks noGrp="1"/>
          </p:cNvSpPr>
          <p:nvPr>
            <p:ph type="sldNum" sz="quarter" idx="10"/>
          </p:nvPr>
        </p:nvSpPr>
        <p:spPr/>
        <p:txBody>
          <a:bodyPr/>
          <a:lstStyle/>
          <a:p>
            <a:fld id="{B4D9AD0E-D343-4290-BE12-61CCACBAEEE5}" type="slidenum">
              <a:rPr lang="en-GB" smtClean="0"/>
              <a:t>4</a:t>
            </a:fld>
            <a:endParaRPr lang="en-GB"/>
          </a:p>
        </p:txBody>
      </p:sp>
    </p:spTree>
    <p:extLst>
      <p:ext uri="{BB962C8B-B14F-4D97-AF65-F5344CB8AC3E}">
        <p14:creationId xmlns:p14="http://schemas.microsoft.com/office/powerpoint/2010/main" val="3819063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Which was very useful when a student with a visual impairment was on the course, as very quick and easy for Dave to make the adjustments for that student.</a:t>
            </a:r>
          </a:p>
        </p:txBody>
      </p:sp>
      <p:sp>
        <p:nvSpPr>
          <p:cNvPr id="4" name="Slide Number Placeholder 3"/>
          <p:cNvSpPr>
            <a:spLocks noGrp="1"/>
          </p:cNvSpPr>
          <p:nvPr>
            <p:ph type="sldNum" sz="quarter" idx="10"/>
          </p:nvPr>
        </p:nvSpPr>
        <p:spPr/>
        <p:txBody>
          <a:bodyPr/>
          <a:lstStyle/>
          <a:p>
            <a:fld id="{B4D9AD0E-D343-4290-BE12-61CCACBAEEE5}" type="slidenum">
              <a:rPr lang="en-GB" smtClean="0"/>
              <a:t>5</a:t>
            </a:fld>
            <a:endParaRPr lang="en-GB"/>
          </a:p>
        </p:txBody>
      </p:sp>
    </p:spTree>
    <p:extLst>
      <p:ext uri="{BB962C8B-B14F-4D97-AF65-F5344CB8AC3E}">
        <p14:creationId xmlns:p14="http://schemas.microsoft.com/office/powerpoint/2010/main" val="1145599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this behaviour goes into the creation of online content, e.g. the correct use of headings, paragraph text, etc. to create clean html.</a:t>
            </a:r>
          </a:p>
        </p:txBody>
      </p:sp>
      <p:sp>
        <p:nvSpPr>
          <p:cNvPr id="4" name="Slide Number Placeholder 3"/>
          <p:cNvSpPr>
            <a:spLocks noGrp="1"/>
          </p:cNvSpPr>
          <p:nvPr>
            <p:ph type="sldNum" sz="quarter" idx="10"/>
          </p:nvPr>
        </p:nvSpPr>
        <p:spPr/>
        <p:txBody>
          <a:bodyPr/>
          <a:lstStyle/>
          <a:p>
            <a:fld id="{B4D9AD0E-D343-4290-BE12-61CCACBAEEE5}" type="slidenum">
              <a:rPr lang="en-GB" smtClean="0"/>
              <a:t>6</a:t>
            </a:fld>
            <a:endParaRPr lang="en-GB"/>
          </a:p>
        </p:txBody>
      </p:sp>
    </p:spTree>
    <p:extLst>
      <p:ext uri="{BB962C8B-B14F-4D97-AF65-F5344CB8AC3E}">
        <p14:creationId xmlns:p14="http://schemas.microsoft.com/office/powerpoint/2010/main" val="585191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Within VLEs like Moodle there are certain editing features that one should never use, e.g. change the font family, font size, font colour, font background etc. So Dave removes these buttons from the editor.</a:t>
            </a:r>
          </a:p>
        </p:txBody>
      </p:sp>
      <p:sp>
        <p:nvSpPr>
          <p:cNvPr id="4" name="Slide Number Placeholder 3"/>
          <p:cNvSpPr>
            <a:spLocks noGrp="1"/>
          </p:cNvSpPr>
          <p:nvPr>
            <p:ph type="sldNum" sz="quarter" idx="10"/>
          </p:nvPr>
        </p:nvSpPr>
        <p:spPr/>
        <p:txBody>
          <a:bodyPr/>
          <a:lstStyle/>
          <a:p>
            <a:fld id="{B4D9AD0E-D343-4290-BE12-61CCACBAEEE5}" type="slidenum">
              <a:rPr lang="en-GB" smtClean="0"/>
              <a:t>7</a:t>
            </a:fld>
            <a:endParaRPr lang="en-GB"/>
          </a:p>
        </p:txBody>
      </p:sp>
    </p:spTree>
    <p:extLst>
      <p:ext uri="{BB962C8B-B14F-4D97-AF65-F5344CB8AC3E}">
        <p14:creationId xmlns:p14="http://schemas.microsoft.com/office/powerpoint/2010/main" val="1022161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Dave does not like SCORM packages, as although they main claim to meet technical accessibility criteria, just opening them up is an accessibility barrier, and in general using SCORMs reduces accessibility.</a:t>
            </a:r>
          </a:p>
        </p:txBody>
      </p:sp>
      <p:sp>
        <p:nvSpPr>
          <p:cNvPr id="4" name="Slide Number Placeholder 3"/>
          <p:cNvSpPr>
            <a:spLocks noGrp="1"/>
          </p:cNvSpPr>
          <p:nvPr>
            <p:ph type="sldNum" sz="quarter" idx="10"/>
          </p:nvPr>
        </p:nvSpPr>
        <p:spPr/>
        <p:txBody>
          <a:bodyPr/>
          <a:lstStyle/>
          <a:p>
            <a:fld id="{B4D9AD0E-D343-4290-BE12-61CCACBAEEE5}" type="slidenum">
              <a:rPr lang="en-GB" smtClean="0"/>
              <a:t>8</a:t>
            </a:fld>
            <a:endParaRPr lang="en-GB"/>
          </a:p>
        </p:txBody>
      </p:sp>
    </p:spTree>
    <p:extLst>
      <p:ext uri="{BB962C8B-B14F-4D97-AF65-F5344CB8AC3E}">
        <p14:creationId xmlns:p14="http://schemas.microsoft.com/office/powerpoint/2010/main" val="2456636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instead, Dave uses the native tools within the VLE. In Moodle this will be things like the Book or Lesson tool, and then activities such as the Quiz, Choice, Database, Forum, Journal, Dialogue etc.</a:t>
            </a:r>
          </a:p>
        </p:txBody>
      </p:sp>
      <p:sp>
        <p:nvSpPr>
          <p:cNvPr id="4" name="Slide Number Placeholder 3"/>
          <p:cNvSpPr>
            <a:spLocks noGrp="1"/>
          </p:cNvSpPr>
          <p:nvPr>
            <p:ph type="sldNum" sz="quarter" idx="10"/>
          </p:nvPr>
        </p:nvSpPr>
        <p:spPr/>
        <p:txBody>
          <a:bodyPr/>
          <a:lstStyle/>
          <a:p>
            <a:fld id="{B4D9AD0E-D343-4290-BE12-61CCACBAEEE5}" type="slidenum">
              <a:rPr lang="en-GB" smtClean="0"/>
              <a:t>9</a:t>
            </a:fld>
            <a:endParaRPr lang="en-GB"/>
          </a:p>
        </p:txBody>
      </p:sp>
    </p:spTree>
    <p:extLst>
      <p:ext uri="{BB962C8B-B14F-4D97-AF65-F5344CB8AC3E}">
        <p14:creationId xmlns:p14="http://schemas.microsoft.com/office/powerpoint/2010/main" val="2422104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AA7C83F7-C432-4019-BE5A-84029E4AA20F}" type="datetimeFigureOut">
              <a:rPr lang="en-GB"/>
              <a:pPr>
                <a:defRPr/>
              </a:pPr>
              <a:t>06/04/2017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158E73C1-300B-42FA-B4E3-A85FE3FCB930}" type="slidenum">
              <a:rPr lang="en-GB" altLang="en-US"/>
              <a:pPr/>
              <a:t>‹#›</a:t>
            </a:fld>
            <a:endParaRPr lang="en-GB" altLang="en-US"/>
          </a:p>
        </p:txBody>
      </p:sp>
    </p:spTree>
    <p:extLst>
      <p:ext uri="{BB962C8B-B14F-4D97-AF65-F5344CB8AC3E}">
        <p14:creationId xmlns:p14="http://schemas.microsoft.com/office/powerpoint/2010/main" val="393465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71D97B35-D049-4DAC-835D-CB03E1E55BCB}" type="datetimeFigureOut">
              <a:rPr lang="en-GB"/>
              <a:pPr>
                <a:defRPr/>
              </a:pPr>
              <a:t>06/04/2017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317755F8-DE2E-4BFB-8CED-178E01FC202C}" type="slidenum">
              <a:rPr lang="en-GB" altLang="en-US"/>
              <a:pPr/>
              <a:t>‹#›</a:t>
            </a:fld>
            <a:endParaRPr lang="en-GB" altLang="en-US"/>
          </a:p>
        </p:txBody>
      </p:sp>
    </p:spTree>
    <p:extLst>
      <p:ext uri="{BB962C8B-B14F-4D97-AF65-F5344CB8AC3E}">
        <p14:creationId xmlns:p14="http://schemas.microsoft.com/office/powerpoint/2010/main" val="2343359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B0EE2F59-B1C0-46E8-A0A3-2DECEE323360}" type="datetimeFigureOut">
              <a:rPr lang="en-GB"/>
              <a:pPr>
                <a:defRPr/>
              </a:pPr>
              <a:t>06/04/2017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63394896-B5FB-4FB6-9EA3-5A2EE623EF40}" type="slidenum">
              <a:rPr lang="en-GB" altLang="en-US"/>
              <a:pPr/>
              <a:t>‹#›</a:t>
            </a:fld>
            <a:endParaRPr lang="en-GB" altLang="en-US"/>
          </a:p>
        </p:txBody>
      </p:sp>
    </p:spTree>
    <p:extLst>
      <p:ext uri="{BB962C8B-B14F-4D97-AF65-F5344CB8AC3E}">
        <p14:creationId xmlns:p14="http://schemas.microsoft.com/office/powerpoint/2010/main" val="787037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28FDD3C-175C-4006-97AD-6D990E508838}" type="datetimeFigureOut">
              <a:rPr lang="en-GB"/>
              <a:pPr>
                <a:defRPr/>
              </a:pPr>
              <a:t>06/04/2017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07625AAC-1E51-40AC-AEC5-B6F420C3680E}" type="slidenum">
              <a:rPr lang="en-GB" altLang="en-US"/>
              <a:pPr/>
              <a:t>‹#›</a:t>
            </a:fld>
            <a:endParaRPr lang="en-GB" altLang="en-US"/>
          </a:p>
        </p:txBody>
      </p:sp>
    </p:spTree>
    <p:extLst>
      <p:ext uri="{BB962C8B-B14F-4D97-AF65-F5344CB8AC3E}">
        <p14:creationId xmlns:p14="http://schemas.microsoft.com/office/powerpoint/2010/main" val="1047620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EC75DFFD-7594-4E00-B8DB-1CD494B7D106}" type="datetimeFigureOut">
              <a:rPr lang="en-GB"/>
              <a:pPr>
                <a:defRPr/>
              </a:pPr>
              <a:t>06/04/2017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BEE11212-F781-4E5D-90AD-D65FB852667D}" type="slidenum">
              <a:rPr lang="en-GB" altLang="en-US"/>
              <a:pPr/>
              <a:t>‹#›</a:t>
            </a:fld>
            <a:endParaRPr lang="en-GB" altLang="en-US"/>
          </a:p>
        </p:txBody>
      </p:sp>
    </p:spTree>
    <p:extLst>
      <p:ext uri="{BB962C8B-B14F-4D97-AF65-F5344CB8AC3E}">
        <p14:creationId xmlns:p14="http://schemas.microsoft.com/office/powerpoint/2010/main" val="1211649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015699D0-41B4-45F8-8EDA-29AC40569FE4}" type="datetimeFigureOut">
              <a:rPr lang="en-GB"/>
              <a:pPr>
                <a:defRPr/>
              </a:pPr>
              <a:t>06/04/2017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CA56A232-7CE7-484F-8B6C-E5A64081F1F3}" type="slidenum">
              <a:rPr lang="en-GB" altLang="en-US"/>
              <a:pPr/>
              <a:t>‹#›</a:t>
            </a:fld>
            <a:endParaRPr lang="en-GB" altLang="en-US"/>
          </a:p>
        </p:txBody>
      </p:sp>
    </p:spTree>
    <p:extLst>
      <p:ext uri="{BB962C8B-B14F-4D97-AF65-F5344CB8AC3E}">
        <p14:creationId xmlns:p14="http://schemas.microsoft.com/office/powerpoint/2010/main" val="2860422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DCA7C44C-633E-427C-9062-780F42498E2B}" type="datetimeFigureOut">
              <a:rPr lang="en-GB"/>
              <a:pPr>
                <a:defRPr/>
              </a:pPr>
              <a:t>06/04/2017</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fld id="{4AF27521-1940-46B6-A9A1-B2621628A8B8}" type="slidenum">
              <a:rPr lang="en-GB" altLang="en-US"/>
              <a:pPr/>
              <a:t>‹#›</a:t>
            </a:fld>
            <a:endParaRPr lang="en-GB" altLang="en-US"/>
          </a:p>
        </p:txBody>
      </p:sp>
    </p:spTree>
    <p:extLst>
      <p:ext uri="{BB962C8B-B14F-4D97-AF65-F5344CB8AC3E}">
        <p14:creationId xmlns:p14="http://schemas.microsoft.com/office/powerpoint/2010/main" val="3964882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261B40EA-CA5C-441A-8BB8-07F40B4D60ED}" type="datetimeFigureOut">
              <a:rPr lang="en-GB"/>
              <a:pPr>
                <a:defRPr/>
              </a:pPr>
              <a:t>06/04/2017</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fld id="{3DDC38AB-19D8-4E17-9AF1-2900AFCE8B41}" type="slidenum">
              <a:rPr lang="en-GB" altLang="en-US"/>
              <a:pPr/>
              <a:t>‹#›</a:t>
            </a:fld>
            <a:endParaRPr lang="en-GB" altLang="en-US"/>
          </a:p>
        </p:txBody>
      </p:sp>
    </p:spTree>
    <p:extLst>
      <p:ext uri="{BB962C8B-B14F-4D97-AF65-F5344CB8AC3E}">
        <p14:creationId xmlns:p14="http://schemas.microsoft.com/office/powerpoint/2010/main" val="1971393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D0DB8CA-E575-4BAC-B583-72F3C7253CFE}" type="datetimeFigureOut">
              <a:rPr lang="en-GB"/>
              <a:pPr>
                <a:defRPr/>
              </a:pPr>
              <a:t>06/04/2017</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fld id="{19C5AA79-2C29-4604-A1C7-57CCD8CE0573}" type="slidenum">
              <a:rPr lang="en-GB" altLang="en-US"/>
              <a:pPr/>
              <a:t>‹#›</a:t>
            </a:fld>
            <a:endParaRPr lang="en-GB" altLang="en-US"/>
          </a:p>
        </p:txBody>
      </p:sp>
    </p:spTree>
    <p:extLst>
      <p:ext uri="{BB962C8B-B14F-4D97-AF65-F5344CB8AC3E}">
        <p14:creationId xmlns:p14="http://schemas.microsoft.com/office/powerpoint/2010/main" val="2554515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4AF22C2E-B3A7-4061-A882-0CEA71D3DBF1}" type="datetimeFigureOut">
              <a:rPr lang="en-GB"/>
              <a:pPr>
                <a:defRPr/>
              </a:pPr>
              <a:t>06/04/2017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F8806192-6E2C-46F8-BB82-682C0618072C}" type="slidenum">
              <a:rPr lang="en-GB" altLang="en-US"/>
              <a:pPr/>
              <a:t>‹#›</a:t>
            </a:fld>
            <a:endParaRPr lang="en-GB" altLang="en-US"/>
          </a:p>
        </p:txBody>
      </p:sp>
    </p:spTree>
    <p:extLst>
      <p:ext uri="{BB962C8B-B14F-4D97-AF65-F5344CB8AC3E}">
        <p14:creationId xmlns:p14="http://schemas.microsoft.com/office/powerpoint/2010/main" val="1010647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BC0EFD41-3B90-4891-B3F6-00C833439764}" type="datetimeFigureOut">
              <a:rPr lang="en-GB"/>
              <a:pPr>
                <a:defRPr/>
              </a:pPr>
              <a:t>06/04/2017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F8D47446-E021-40E8-B1A1-3A0EDA87E695}" type="slidenum">
              <a:rPr lang="en-GB" altLang="en-US"/>
              <a:pPr/>
              <a:t>‹#›</a:t>
            </a:fld>
            <a:endParaRPr lang="en-GB" altLang="en-US"/>
          </a:p>
        </p:txBody>
      </p:sp>
    </p:spTree>
    <p:extLst>
      <p:ext uri="{BB962C8B-B14F-4D97-AF65-F5344CB8AC3E}">
        <p14:creationId xmlns:p14="http://schemas.microsoft.com/office/powerpoint/2010/main" val="182345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819BF3E-97A5-4B60-B109-EA150842678A}" type="datetimeFigureOut">
              <a:rPr lang="en-GB"/>
              <a:pPr>
                <a:defRPr/>
              </a:pPr>
              <a:t>06/04/2017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3B307585-CC14-492F-BCB4-1727FD26456D}"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hyperlink" Target="https://www.flickr.com/photos/86569608@N00/21493643023/"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davefoord.wordpress.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bwMode="auto">
          <a:xfrm>
            <a:off x="8172450" y="6400800"/>
            <a:ext cx="431800" cy="412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0C2FC537-5F97-470B-A007-FE35E1F7B0D4}" type="slidenum">
              <a:rPr lang="en-GB" altLang="en-US">
                <a:latin typeface="Arial Black" panose="020B0A04020102020204" pitchFamily="34" charset="0"/>
              </a:rPr>
              <a:pPr/>
              <a:t>1</a:t>
            </a:fld>
            <a:endParaRPr lang="en-GB" altLang="en-US">
              <a:latin typeface="Arial Black" panose="020B0A04020102020204" pitchFamily="34" charset="0"/>
            </a:endParaRPr>
          </a:p>
        </p:txBody>
      </p:sp>
      <p:sp>
        <p:nvSpPr>
          <p:cNvPr id="2051" name="Slide Number Placeholder 5"/>
          <p:cNvSpPr txBox="1">
            <a:spLocks/>
          </p:cNvSpPr>
          <p:nvPr/>
        </p:nvSpPr>
        <p:spPr bwMode="auto">
          <a:xfrm>
            <a:off x="8316913" y="6400800"/>
            <a:ext cx="792162"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r>
              <a:rPr lang="en-GB" altLang="en-US" sz="1200">
                <a:latin typeface="Arial Black" panose="020B0A04020102020204" pitchFamily="34" charset="0"/>
              </a:rPr>
              <a:t>of 20</a:t>
            </a:r>
          </a:p>
        </p:txBody>
      </p:sp>
      <p:sp>
        <p:nvSpPr>
          <p:cNvPr id="13" name="Rectangle 12"/>
          <p:cNvSpPr/>
          <p:nvPr/>
        </p:nvSpPr>
        <p:spPr>
          <a:xfrm>
            <a:off x="0" y="6750050"/>
            <a:ext cx="9144000" cy="1079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Rectangle 1"/>
          <p:cNvSpPr/>
          <p:nvPr/>
        </p:nvSpPr>
        <p:spPr>
          <a:xfrm>
            <a:off x="0" y="6750050"/>
            <a:ext cx="72000" cy="108000"/>
          </a:xfrm>
          <a:prstGeom prst="rect">
            <a:avLst/>
          </a:prstGeom>
          <a:solidFill>
            <a:schemeClr val="bg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 name="TextBox 2"/>
          <p:cNvSpPr txBox="1"/>
          <p:nvPr/>
        </p:nvSpPr>
        <p:spPr>
          <a:xfrm>
            <a:off x="430482" y="2132856"/>
            <a:ext cx="8283037" cy="2985433"/>
          </a:xfrm>
          <a:prstGeom prst="rect">
            <a:avLst/>
          </a:prstGeom>
          <a:noFill/>
        </p:spPr>
        <p:txBody>
          <a:bodyPr wrap="none" rtlCol="0">
            <a:spAutoFit/>
          </a:bodyPr>
          <a:lstStyle/>
          <a:p>
            <a:pPr algn="ctr"/>
            <a:r>
              <a:rPr lang="en-GB" sz="4400" dirty="0">
                <a:solidFill>
                  <a:srgbClr val="FF0000"/>
                </a:solidFill>
              </a:rPr>
              <a:t>Inclusivity as the focus of design</a:t>
            </a:r>
          </a:p>
          <a:p>
            <a:pPr algn="ctr"/>
            <a:endParaRPr lang="en-GB" sz="3600" dirty="0"/>
          </a:p>
          <a:p>
            <a:pPr algn="ctr"/>
            <a:r>
              <a:rPr lang="en-GB" sz="3600" dirty="0"/>
              <a:t>Dave Foord</a:t>
            </a:r>
          </a:p>
          <a:p>
            <a:pPr algn="ctr"/>
            <a:r>
              <a:rPr lang="en-GB" sz="3600" dirty="0"/>
              <a:t>@</a:t>
            </a:r>
            <a:r>
              <a:rPr lang="en-GB" sz="3600" dirty="0" err="1"/>
              <a:t>davefoord</a:t>
            </a:r>
            <a:r>
              <a:rPr lang="en-GB" sz="3600" dirty="0"/>
              <a:t> </a:t>
            </a:r>
          </a:p>
          <a:p>
            <a:pPr algn="ctr"/>
            <a:endParaRPr lang="en-GB" sz="3600" dirty="0"/>
          </a:p>
        </p:txBody>
      </p:sp>
    </p:spTree>
    <p:extLst>
      <p:ext uri="{BB962C8B-B14F-4D97-AF65-F5344CB8AC3E}">
        <p14:creationId xmlns:p14="http://schemas.microsoft.com/office/powerpoint/2010/main" val="671872445"/>
      </p:ext>
    </p:extLst>
  </p:cSld>
  <p:clrMapOvr>
    <a:masterClrMapping/>
  </p:clrMapOvr>
  <p:transition advClick="0"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fill="hold" grpId="0" nodeType="clickEffect">
                                  <p:stCondLst>
                                    <p:cond delay="0"/>
                                  </p:stCondLst>
                                  <p:childTnLst>
                                    <p:animMotion origin="layout" path="M 5.55556E-7 3.7037E-7 L 0.99618 0.00139 " pathEditMode="relative" rAng="0" ptsTypes="AA">
                                      <p:cBhvr>
                                        <p:cTn id="6" dur="20000" fill="hold"/>
                                        <p:tgtEl>
                                          <p:spTgt spid="2"/>
                                        </p:tgtEl>
                                        <p:attrNameLst>
                                          <p:attrName>ppt_x</p:attrName>
                                          <p:attrName>ppt_y</p:attrName>
                                        </p:attrNameLst>
                                      </p:cBhvr>
                                      <p:rCtr x="49809"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bwMode="auto">
          <a:xfrm>
            <a:off x="8172450" y="6400800"/>
            <a:ext cx="431800" cy="412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0C2FC537-5F97-470B-A007-FE35E1F7B0D4}" type="slidenum">
              <a:rPr lang="en-GB" altLang="en-US">
                <a:latin typeface="Arial Black" panose="020B0A04020102020204" pitchFamily="34" charset="0"/>
              </a:rPr>
              <a:pPr/>
              <a:t>10</a:t>
            </a:fld>
            <a:endParaRPr lang="en-GB" altLang="en-US">
              <a:latin typeface="Arial Black" panose="020B0A04020102020204" pitchFamily="34" charset="0"/>
            </a:endParaRPr>
          </a:p>
        </p:txBody>
      </p:sp>
      <p:sp>
        <p:nvSpPr>
          <p:cNvPr id="2051" name="Slide Number Placeholder 5"/>
          <p:cNvSpPr txBox="1">
            <a:spLocks/>
          </p:cNvSpPr>
          <p:nvPr/>
        </p:nvSpPr>
        <p:spPr bwMode="auto">
          <a:xfrm>
            <a:off x="8316913" y="6400800"/>
            <a:ext cx="792162"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r>
              <a:rPr lang="en-GB" altLang="en-US" sz="1200">
                <a:latin typeface="Arial Black" panose="020B0A04020102020204" pitchFamily="34" charset="0"/>
              </a:rPr>
              <a:t>of 20</a:t>
            </a:r>
          </a:p>
        </p:txBody>
      </p:sp>
      <p:sp>
        <p:nvSpPr>
          <p:cNvPr id="13" name="Rectangle 12"/>
          <p:cNvSpPr/>
          <p:nvPr/>
        </p:nvSpPr>
        <p:spPr>
          <a:xfrm>
            <a:off x="0" y="6750050"/>
            <a:ext cx="9144000" cy="1079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Rectangle 1"/>
          <p:cNvSpPr/>
          <p:nvPr/>
        </p:nvSpPr>
        <p:spPr>
          <a:xfrm>
            <a:off x="0" y="6750050"/>
            <a:ext cx="72000" cy="108000"/>
          </a:xfrm>
          <a:prstGeom prst="rect">
            <a:avLst/>
          </a:prstGeom>
          <a:solidFill>
            <a:schemeClr val="bg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6" name="Picture 5" descr="Screenshot of a Moodle course createrd with the Grid layout, with all the sections visible"/>
          <p:cNvPicPr>
            <a:picLocks noChangeAspect="1"/>
          </p:cNvPicPr>
          <p:nvPr/>
        </p:nvPicPr>
        <p:blipFill rotWithShape="1">
          <a:blip r:embed="rId3"/>
          <a:srcRect t="6549"/>
          <a:stretch/>
        </p:blipFill>
        <p:spPr>
          <a:xfrm>
            <a:off x="133610" y="1173510"/>
            <a:ext cx="8876780" cy="4510981"/>
          </a:xfrm>
          <a:prstGeom prst="rect">
            <a:avLst/>
          </a:prstGeom>
        </p:spPr>
      </p:pic>
    </p:spTree>
    <p:extLst>
      <p:ext uri="{BB962C8B-B14F-4D97-AF65-F5344CB8AC3E}">
        <p14:creationId xmlns:p14="http://schemas.microsoft.com/office/powerpoint/2010/main" val="1079006505"/>
      </p:ext>
    </p:extLst>
  </p:cSld>
  <p:clrMapOvr>
    <a:masterClrMapping/>
  </p:clrMapOvr>
  <p:transition advClick="0"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fill="hold" grpId="0" nodeType="clickEffect">
                                  <p:stCondLst>
                                    <p:cond delay="0"/>
                                  </p:stCondLst>
                                  <p:childTnLst>
                                    <p:animMotion origin="layout" path="M 5.55556E-7 3.7037E-7 L 0.99618 0.00139 " pathEditMode="relative" rAng="0" ptsTypes="AA">
                                      <p:cBhvr>
                                        <p:cTn id="6" dur="20000" fill="hold"/>
                                        <p:tgtEl>
                                          <p:spTgt spid="2"/>
                                        </p:tgtEl>
                                        <p:attrNameLst>
                                          <p:attrName>ppt_x</p:attrName>
                                          <p:attrName>ppt_y</p:attrName>
                                        </p:attrNameLst>
                                      </p:cBhvr>
                                      <p:rCtr x="49809"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bwMode="auto">
          <a:xfrm>
            <a:off x="8172450" y="6400800"/>
            <a:ext cx="431800" cy="412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0C2FC537-5F97-470B-A007-FE35E1F7B0D4}" type="slidenum">
              <a:rPr lang="en-GB" altLang="en-US">
                <a:latin typeface="Arial Black" panose="020B0A04020102020204" pitchFamily="34" charset="0"/>
              </a:rPr>
              <a:pPr/>
              <a:t>11</a:t>
            </a:fld>
            <a:endParaRPr lang="en-GB" altLang="en-US">
              <a:latin typeface="Arial Black" panose="020B0A04020102020204" pitchFamily="34" charset="0"/>
            </a:endParaRPr>
          </a:p>
        </p:txBody>
      </p:sp>
      <p:sp>
        <p:nvSpPr>
          <p:cNvPr id="2051" name="Slide Number Placeholder 5"/>
          <p:cNvSpPr txBox="1">
            <a:spLocks/>
          </p:cNvSpPr>
          <p:nvPr/>
        </p:nvSpPr>
        <p:spPr bwMode="auto">
          <a:xfrm>
            <a:off x="8316913" y="6400800"/>
            <a:ext cx="792162"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r>
              <a:rPr lang="en-GB" altLang="en-US" sz="1200">
                <a:latin typeface="Arial Black" panose="020B0A04020102020204" pitchFamily="34" charset="0"/>
              </a:rPr>
              <a:t>of 20</a:t>
            </a:r>
          </a:p>
        </p:txBody>
      </p:sp>
      <p:sp>
        <p:nvSpPr>
          <p:cNvPr id="13" name="Rectangle 12"/>
          <p:cNvSpPr/>
          <p:nvPr/>
        </p:nvSpPr>
        <p:spPr>
          <a:xfrm>
            <a:off x="0" y="6750050"/>
            <a:ext cx="9144000" cy="1079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Rectangle 1"/>
          <p:cNvSpPr/>
          <p:nvPr/>
        </p:nvSpPr>
        <p:spPr>
          <a:xfrm>
            <a:off x="0" y="6750050"/>
            <a:ext cx="72000" cy="108000"/>
          </a:xfrm>
          <a:prstGeom prst="rect">
            <a:avLst/>
          </a:prstGeom>
          <a:solidFill>
            <a:schemeClr val="bg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6" name="Picture 5" descr="Screenshot of a Moodle course, with only one of the sections visible"/>
          <p:cNvPicPr>
            <a:picLocks noChangeAspect="1"/>
          </p:cNvPicPr>
          <p:nvPr/>
        </p:nvPicPr>
        <p:blipFill rotWithShape="1">
          <a:blip r:embed="rId3"/>
          <a:srcRect t="13165"/>
          <a:stretch/>
        </p:blipFill>
        <p:spPr>
          <a:xfrm>
            <a:off x="91454" y="1766676"/>
            <a:ext cx="8961092" cy="3324649"/>
          </a:xfrm>
          <a:prstGeom prst="rect">
            <a:avLst/>
          </a:prstGeom>
        </p:spPr>
      </p:pic>
    </p:spTree>
    <p:extLst>
      <p:ext uri="{BB962C8B-B14F-4D97-AF65-F5344CB8AC3E}">
        <p14:creationId xmlns:p14="http://schemas.microsoft.com/office/powerpoint/2010/main" val="2001807737"/>
      </p:ext>
    </p:extLst>
  </p:cSld>
  <p:clrMapOvr>
    <a:masterClrMapping/>
  </p:clrMapOvr>
  <p:transition advClick="0"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fill="hold" grpId="0" nodeType="clickEffect">
                                  <p:stCondLst>
                                    <p:cond delay="0"/>
                                  </p:stCondLst>
                                  <p:childTnLst>
                                    <p:animMotion origin="layout" path="M 5.55556E-7 3.7037E-7 L 0.99618 0.00139 " pathEditMode="relative" rAng="0" ptsTypes="AA">
                                      <p:cBhvr>
                                        <p:cTn id="6" dur="20000" fill="hold"/>
                                        <p:tgtEl>
                                          <p:spTgt spid="2"/>
                                        </p:tgtEl>
                                        <p:attrNameLst>
                                          <p:attrName>ppt_x</p:attrName>
                                          <p:attrName>ppt_y</p:attrName>
                                        </p:attrNameLst>
                                      </p:cBhvr>
                                      <p:rCtr x="49809"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bwMode="auto">
          <a:xfrm>
            <a:off x="8172450" y="6400800"/>
            <a:ext cx="431800" cy="412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0C2FC537-5F97-470B-A007-FE35E1F7B0D4}" type="slidenum">
              <a:rPr lang="en-GB" altLang="en-US">
                <a:latin typeface="Arial Black" panose="020B0A04020102020204" pitchFamily="34" charset="0"/>
              </a:rPr>
              <a:pPr/>
              <a:t>12</a:t>
            </a:fld>
            <a:endParaRPr lang="en-GB" altLang="en-US">
              <a:latin typeface="Arial Black" panose="020B0A04020102020204" pitchFamily="34" charset="0"/>
            </a:endParaRPr>
          </a:p>
        </p:txBody>
      </p:sp>
      <p:sp>
        <p:nvSpPr>
          <p:cNvPr id="2051" name="Slide Number Placeholder 5"/>
          <p:cNvSpPr txBox="1">
            <a:spLocks/>
          </p:cNvSpPr>
          <p:nvPr/>
        </p:nvSpPr>
        <p:spPr bwMode="auto">
          <a:xfrm>
            <a:off x="8316913" y="6400800"/>
            <a:ext cx="792162"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r>
              <a:rPr lang="en-GB" altLang="en-US" sz="1200">
                <a:latin typeface="Arial Black" panose="020B0A04020102020204" pitchFamily="34" charset="0"/>
              </a:rPr>
              <a:t>of 20</a:t>
            </a:r>
          </a:p>
        </p:txBody>
      </p:sp>
      <p:sp>
        <p:nvSpPr>
          <p:cNvPr id="13" name="Rectangle 12"/>
          <p:cNvSpPr/>
          <p:nvPr/>
        </p:nvSpPr>
        <p:spPr>
          <a:xfrm>
            <a:off x="0" y="6750050"/>
            <a:ext cx="9144000" cy="1079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Rectangle 1"/>
          <p:cNvSpPr/>
          <p:nvPr/>
        </p:nvSpPr>
        <p:spPr>
          <a:xfrm>
            <a:off x="0" y="6750050"/>
            <a:ext cx="72000" cy="108000"/>
          </a:xfrm>
          <a:prstGeom prst="rect">
            <a:avLst/>
          </a:prstGeom>
          <a:solidFill>
            <a:schemeClr val="bg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6" name="Picture 5" descr="Screenshot showing 2 activities in a Moodle section"/>
          <p:cNvPicPr>
            <a:picLocks noChangeAspect="1"/>
          </p:cNvPicPr>
          <p:nvPr/>
        </p:nvPicPr>
        <p:blipFill rotWithShape="1">
          <a:blip r:embed="rId3"/>
          <a:srcRect l="4476" t="6286" b="21197"/>
          <a:stretch/>
        </p:blipFill>
        <p:spPr>
          <a:xfrm>
            <a:off x="683568" y="775313"/>
            <a:ext cx="5986904" cy="1747541"/>
          </a:xfrm>
          <a:prstGeom prst="rect">
            <a:avLst/>
          </a:prstGeom>
        </p:spPr>
      </p:pic>
      <p:pic>
        <p:nvPicPr>
          <p:cNvPr id="7" name="Picture 6" descr="Screenshot showing the same section as above but expanded to 4 activities"/>
          <p:cNvPicPr>
            <a:picLocks noChangeAspect="1"/>
          </p:cNvPicPr>
          <p:nvPr/>
        </p:nvPicPr>
        <p:blipFill rotWithShape="1">
          <a:blip r:embed="rId4"/>
          <a:srcRect l="1774" t="5593" b="13549"/>
          <a:stretch/>
        </p:blipFill>
        <p:spPr>
          <a:xfrm>
            <a:off x="1754254" y="2872104"/>
            <a:ext cx="6418196" cy="2587753"/>
          </a:xfrm>
          <a:prstGeom prst="rect">
            <a:avLst/>
          </a:prstGeom>
        </p:spPr>
      </p:pic>
    </p:spTree>
    <p:extLst>
      <p:ext uri="{BB962C8B-B14F-4D97-AF65-F5344CB8AC3E}">
        <p14:creationId xmlns:p14="http://schemas.microsoft.com/office/powerpoint/2010/main" val="1823908036"/>
      </p:ext>
    </p:extLst>
  </p:cSld>
  <p:clrMapOvr>
    <a:masterClrMapping/>
  </p:clrMapOvr>
  <p:transition advClick="0"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fill="hold" grpId="0" nodeType="clickEffect">
                                  <p:stCondLst>
                                    <p:cond delay="0"/>
                                  </p:stCondLst>
                                  <p:childTnLst>
                                    <p:animMotion origin="layout" path="M 5.55556E-7 3.7037E-7 L 0.99618 0.00139 " pathEditMode="relative" rAng="0" ptsTypes="AA">
                                      <p:cBhvr>
                                        <p:cTn id="6" dur="20000" fill="hold"/>
                                        <p:tgtEl>
                                          <p:spTgt spid="2"/>
                                        </p:tgtEl>
                                        <p:attrNameLst>
                                          <p:attrName>ppt_x</p:attrName>
                                          <p:attrName>ppt_y</p:attrName>
                                        </p:attrNameLst>
                                      </p:cBhvr>
                                      <p:rCtr x="49809" y="69"/>
                                    </p:animMotion>
                                  </p:childTnLst>
                                </p:cTn>
                              </p:par>
                              <p:par>
                                <p:cTn id="7" presetID="1" presetClass="entr" presetSubtype="0" fill="hold" nodeType="withEffect">
                                  <p:stCondLst>
                                    <p:cond delay="800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bwMode="auto">
          <a:xfrm>
            <a:off x="8172450" y="6400800"/>
            <a:ext cx="431800" cy="412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0C2FC537-5F97-470B-A007-FE35E1F7B0D4}" type="slidenum">
              <a:rPr lang="en-GB" altLang="en-US">
                <a:latin typeface="Arial Black" panose="020B0A04020102020204" pitchFamily="34" charset="0"/>
              </a:rPr>
              <a:pPr/>
              <a:t>13</a:t>
            </a:fld>
            <a:endParaRPr lang="en-GB" altLang="en-US">
              <a:latin typeface="Arial Black" panose="020B0A04020102020204" pitchFamily="34" charset="0"/>
            </a:endParaRPr>
          </a:p>
        </p:txBody>
      </p:sp>
      <p:sp>
        <p:nvSpPr>
          <p:cNvPr id="2051" name="Slide Number Placeholder 5"/>
          <p:cNvSpPr txBox="1">
            <a:spLocks/>
          </p:cNvSpPr>
          <p:nvPr/>
        </p:nvSpPr>
        <p:spPr bwMode="auto">
          <a:xfrm>
            <a:off x="8316913" y="6400800"/>
            <a:ext cx="792162"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r>
              <a:rPr lang="en-GB" altLang="en-US" sz="1200">
                <a:latin typeface="Arial Black" panose="020B0A04020102020204" pitchFamily="34" charset="0"/>
              </a:rPr>
              <a:t>of 20</a:t>
            </a:r>
          </a:p>
        </p:txBody>
      </p:sp>
      <p:sp>
        <p:nvSpPr>
          <p:cNvPr id="13" name="Rectangle 12"/>
          <p:cNvSpPr/>
          <p:nvPr/>
        </p:nvSpPr>
        <p:spPr>
          <a:xfrm>
            <a:off x="0" y="6750050"/>
            <a:ext cx="9144000" cy="1079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Rectangle 1"/>
          <p:cNvSpPr/>
          <p:nvPr/>
        </p:nvSpPr>
        <p:spPr>
          <a:xfrm>
            <a:off x="0" y="6750050"/>
            <a:ext cx="72000" cy="108000"/>
          </a:xfrm>
          <a:prstGeom prst="rect">
            <a:avLst/>
          </a:prstGeom>
          <a:solidFill>
            <a:schemeClr val="bg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3" name="Picture 2" descr="Screenshot of a hidden 'Template' section containing 7 templates"/>
          <p:cNvPicPr>
            <a:picLocks noChangeAspect="1"/>
          </p:cNvPicPr>
          <p:nvPr/>
        </p:nvPicPr>
        <p:blipFill>
          <a:blip r:embed="rId3"/>
          <a:stretch>
            <a:fillRect/>
          </a:stretch>
        </p:blipFill>
        <p:spPr>
          <a:xfrm>
            <a:off x="466725" y="1676400"/>
            <a:ext cx="8210550" cy="3505200"/>
          </a:xfrm>
          <a:prstGeom prst="rect">
            <a:avLst/>
          </a:prstGeom>
        </p:spPr>
      </p:pic>
    </p:spTree>
    <p:extLst>
      <p:ext uri="{BB962C8B-B14F-4D97-AF65-F5344CB8AC3E}">
        <p14:creationId xmlns:p14="http://schemas.microsoft.com/office/powerpoint/2010/main" val="588682360"/>
      </p:ext>
    </p:extLst>
  </p:cSld>
  <p:clrMapOvr>
    <a:masterClrMapping/>
  </p:clrMapOvr>
  <p:transition advClick="0"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fill="hold" grpId="0" nodeType="clickEffect">
                                  <p:stCondLst>
                                    <p:cond delay="0"/>
                                  </p:stCondLst>
                                  <p:childTnLst>
                                    <p:animMotion origin="layout" path="M 5.55556E-7 3.7037E-7 L 0.99618 0.00139 " pathEditMode="relative" rAng="0" ptsTypes="AA">
                                      <p:cBhvr>
                                        <p:cTn id="6" dur="20000" fill="hold"/>
                                        <p:tgtEl>
                                          <p:spTgt spid="2"/>
                                        </p:tgtEl>
                                        <p:attrNameLst>
                                          <p:attrName>ppt_x</p:attrName>
                                          <p:attrName>ppt_y</p:attrName>
                                        </p:attrNameLst>
                                      </p:cBhvr>
                                      <p:rCtr x="49809"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bwMode="auto">
          <a:xfrm>
            <a:off x="8172450" y="6400800"/>
            <a:ext cx="431800" cy="412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0C2FC537-5F97-470B-A007-FE35E1F7B0D4}" type="slidenum">
              <a:rPr lang="en-GB" altLang="en-US">
                <a:latin typeface="Arial Black" panose="020B0A04020102020204" pitchFamily="34" charset="0"/>
              </a:rPr>
              <a:pPr/>
              <a:t>14</a:t>
            </a:fld>
            <a:endParaRPr lang="en-GB" altLang="en-US">
              <a:latin typeface="Arial Black" panose="020B0A04020102020204" pitchFamily="34" charset="0"/>
            </a:endParaRPr>
          </a:p>
        </p:txBody>
      </p:sp>
      <p:sp>
        <p:nvSpPr>
          <p:cNvPr id="2051" name="Slide Number Placeholder 5"/>
          <p:cNvSpPr txBox="1">
            <a:spLocks/>
          </p:cNvSpPr>
          <p:nvPr/>
        </p:nvSpPr>
        <p:spPr bwMode="auto">
          <a:xfrm>
            <a:off x="8316913" y="6400800"/>
            <a:ext cx="792162"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r>
              <a:rPr lang="en-GB" altLang="en-US" sz="1200">
                <a:latin typeface="Arial Black" panose="020B0A04020102020204" pitchFamily="34" charset="0"/>
              </a:rPr>
              <a:t>of 20</a:t>
            </a:r>
          </a:p>
        </p:txBody>
      </p:sp>
      <p:sp>
        <p:nvSpPr>
          <p:cNvPr id="13" name="Rectangle 12"/>
          <p:cNvSpPr/>
          <p:nvPr/>
        </p:nvSpPr>
        <p:spPr>
          <a:xfrm>
            <a:off x="0" y="6750050"/>
            <a:ext cx="9144000" cy="1079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Rectangle 1"/>
          <p:cNvSpPr/>
          <p:nvPr/>
        </p:nvSpPr>
        <p:spPr>
          <a:xfrm>
            <a:off x="0" y="6750050"/>
            <a:ext cx="72000" cy="108000"/>
          </a:xfrm>
          <a:prstGeom prst="rect">
            <a:avLst/>
          </a:prstGeom>
          <a:solidFill>
            <a:schemeClr val="bg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3" name="Picture 2" descr="Screenshot showing the image editor and with the width of the image set to 25%"/>
          <p:cNvPicPr>
            <a:picLocks noChangeAspect="1"/>
          </p:cNvPicPr>
          <p:nvPr/>
        </p:nvPicPr>
        <p:blipFill>
          <a:blip r:embed="rId3"/>
          <a:stretch>
            <a:fillRect/>
          </a:stretch>
        </p:blipFill>
        <p:spPr>
          <a:xfrm>
            <a:off x="145653" y="1195258"/>
            <a:ext cx="8852695" cy="4467485"/>
          </a:xfrm>
          <a:prstGeom prst="rect">
            <a:avLst/>
          </a:prstGeom>
        </p:spPr>
      </p:pic>
    </p:spTree>
    <p:extLst>
      <p:ext uri="{BB962C8B-B14F-4D97-AF65-F5344CB8AC3E}">
        <p14:creationId xmlns:p14="http://schemas.microsoft.com/office/powerpoint/2010/main" val="2416850243"/>
      </p:ext>
    </p:extLst>
  </p:cSld>
  <p:clrMapOvr>
    <a:masterClrMapping/>
  </p:clrMapOvr>
  <p:transition advClick="0"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fill="hold" grpId="0" nodeType="clickEffect">
                                  <p:stCondLst>
                                    <p:cond delay="0"/>
                                  </p:stCondLst>
                                  <p:childTnLst>
                                    <p:animMotion origin="layout" path="M 5.55556E-7 3.7037E-7 L 0.99618 0.00139 " pathEditMode="relative" rAng="0" ptsTypes="AA">
                                      <p:cBhvr>
                                        <p:cTn id="6" dur="20000" fill="hold"/>
                                        <p:tgtEl>
                                          <p:spTgt spid="2"/>
                                        </p:tgtEl>
                                        <p:attrNameLst>
                                          <p:attrName>ppt_x</p:attrName>
                                          <p:attrName>ppt_y</p:attrName>
                                        </p:attrNameLst>
                                      </p:cBhvr>
                                      <p:rCtr x="49809"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bwMode="auto">
          <a:xfrm>
            <a:off x="8172450" y="6400800"/>
            <a:ext cx="431800" cy="412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0C2FC537-5F97-470B-A007-FE35E1F7B0D4}" type="slidenum">
              <a:rPr lang="en-GB" altLang="en-US">
                <a:latin typeface="Arial Black" panose="020B0A04020102020204" pitchFamily="34" charset="0"/>
              </a:rPr>
              <a:pPr/>
              <a:t>15</a:t>
            </a:fld>
            <a:endParaRPr lang="en-GB" altLang="en-US">
              <a:latin typeface="Arial Black" panose="020B0A04020102020204" pitchFamily="34" charset="0"/>
            </a:endParaRPr>
          </a:p>
        </p:txBody>
      </p:sp>
      <p:sp>
        <p:nvSpPr>
          <p:cNvPr id="2051" name="Slide Number Placeholder 5"/>
          <p:cNvSpPr txBox="1">
            <a:spLocks/>
          </p:cNvSpPr>
          <p:nvPr/>
        </p:nvSpPr>
        <p:spPr bwMode="auto">
          <a:xfrm>
            <a:off x="8316913" y="6400800"/>
            <a:ext cx="792162"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r>
              <a:rPr lang="en-GB" altLang="en-US" sz="1200">
                <a:latin typeface="Arial Black" panose="020B0A04020102020204" pitchFamily="34" charset="0"/>
              </a:rPr>
              <a:t>of 20</a:t>
            </a:r>
          </a:p>
        </p:txBody>
      </p:sp>
      <p:sp>
        <p:nvSpPr>
          <p:cNvPr id="13" name="Rectangle 12"/>
          <p:cNvSpPr/>
          <p:nvPr/>
        </p:nvSpPr>
        <p:spPr>
          <a:xfrm>
            <a:off x="0" y="6750050"/>
            <a:ext cx="9144000" cy="1079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Rectangle 1"/>
          <p:cNvSpPr/>
          <p:nvPr/>
        </p:nvSpPr>
        <p:spPr>
          <a:xfrm>
            <a:off x="0" y="6750050"/>
            <a:ext cx="72000" cy="108000"/>
          </a:xfrm>
          <a:prstGeom prst="rect">
            <a:avLst/>
          </a:prstGeom>
          <a:solidFill>
            <a:schemeClr val="bg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3" name="Picture 2" descr="Screenshot showing the image editor with the width set to an absolute figure - in this case 500"/>
          <p:cNvPicPr>
            <a:picLocks noChangeAspect="1"/>
          </p:cNvPicPr>
          <p:nvPr/>
        </p:nvPicPr>
        <p:blipFill>
          <a:blip r:embed="rId3"/>
          <a:stretch>
            <a:fillRect/>
          </a:stretch>
        </p:blipFill>
        <p:spPr>
          <a:xfrm>
            <a:off x="914400" y="766762"/>
            <a:ext cx="7315200" cy="5324475"/>
          </a:xfrm>
          <a:prstGeom prst="rect">
            <a:avLst/>
          </a:prstGeom>
        </p:spPr>
      </p:pic>
    </p:spTree>
    <p:extLst>
      <p:ext uri="{BB962C8B-B14F-4D97-AF65-F5344CB8AC3E}">
        <p14:creationId xmlns:p14="http://schemas.microsoft.com/office/powerpoint/2010/main" val="3184327466"/>
      </p:ext>
    </p:extLst>
  </p:cSld>
  <p:clrMapOvr>
    <a:masterClrMapping/>
  </p:clrMapOvr>
  <p:transition advClick="0"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fill="hold" grpId="0" nodeType="clickEffect">
                                  <p:stCondLst>
                                    <p:cond delay="0"/>
                                  </p:stCondLst>
                                  <p:childTnLst>
                                    <p:animMotion origin="layout" path="M 5.55556E-7 3.7037E-7 L 0.99618 0.00139 " pathEditMode="relative" rAng="0" ptsTypes="AA">
                                      <p:cBhvr>
                                        <p:cTn id="6" dur="20000" fill="hold"/>
                                        <p:tgtEl>
                                          <p:spTgt spid="2"/>
                                        </p:tgtEl>
                                        <p:attrNameLst>
                                          <p:attrName>ppt_x</p:attrName>
                                          <p:attrName>ppt_y</p:attrName>
                                        </p:attrNameLst>
                                      </p:cBhvr>
                                      <p:rCtr x="49809"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bwMode="auto">
          <a:xfrm>
            <a:off x="8172450" y="6400800"/>
            <a:ext cx="431800" cy="412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0C2FC537-5F97-470B-A007-FE35E1F7B0D4}" type="slidenum">
              <a:rPr lang="en-GB" altLang="en-US">
                <a:latin typeface="Arial Black" panose="020B0A04020102020204" pitchFamily="34" charset="0"/>
              </a:rPr>
              <a:pPr/>
              <a:t>16</a:t>
            </a:fld>
            <a:endParaRPr lang="en-GB" altLang="en-US">
              <a:latin typeface="Arial Black" panose="020B0A04020102020204" pitchFamily="34" charset="0"/>
            </a:endParaRPr>
          </a:p>
        </p:txBody>
      </p:sp>
      <p:sp>
        <p:nvSpPr>
          <p:cNvPr id="2051" name="Slide Number Placeholder 5"/>
          <p:cNvSpPr txBox="1">
            <a:spLocks/>
          </p:cNvSpPr>
          <p:nvPr/>
        </p:nvSpPr>
        <p:spPr bwMode="auto">
          <a:xfrm>
            <a:off x="8316913" y="6400800"/>
            <a:ext cx="792162"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r>
              <a:rPr lang="en-GB" altLang="en-US" sz="1200">
                <a:latin typeface="Arial Black" panose="020B0A04020102020204" pitchFamily="34" charset="0"/>
              </a:rPr>
              <a:t>of 20</a:t>
            </a:r>
          </a:p>
        </p:txBody>
      </p:sp>
      <p:sp>
        <p:nvSpPr>
          <p:cNvPr id="13" name="Rectangle 12"/>
          <p:cNvSpPr/>
          <p:nvPr/>
        </p:nvSpPr>
        <p:spPr>
          <a:xfrm>
            <a:off x="0" y="6750050"/>
            <a:ext cx="9144000" cy="1079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Rectangle 1"/>
          <p:cNvSpPr/>
          <p:nvPr/>
        </p:nvSpPr>
        <p:spPr>
          <a:xfrm>
            <a:off x="0" y="6750050"/>
            <a:ext cx="72000" cy="108000"/>
          </a:xfrm>
          <a:prstGeom prst="rect">
            <a:avLst/>
          </a:prstGeom>
          <a:solidFill>
            <a:schemeClr val="bg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3" name="Picture 2" descr="Screenshot showing the 'Image Description' highlighted within the image editor"/>
          <p:cNvPicPr>
            <a:picLocks noChangeAspect="1"/>
          </p:cNvPicPr>
          <p:nvPr/>
        </p:nvPicPr>
        <p:blipFill>
          <a:blip r:embed="rId3"/>
          <a:stretch>
            <a:fillRect/>
          </a:stretch>
        </p:blipFill>
        <p:spPr>
          <a:xfrm>
            <a:off x="485775" y="1757362"/>
            <a:ext cx="8172450" cy="3343275"/>
          </a:xfrm>
          <a:prstGeom prst="rect">
            <a:avLst/>
          </a:prstGeom>
        </p:spPr>
      </p:pic>
    </p:spTree>
    <p:extLst>
      <p:ext uri="{BB962C8B-B14F-4D97-AF65-F5344CB8AC3E}">
        <p14:creationId xmlns:p14="http://schemas.microsoft.com/office/powerpoint/2010/main" val="2624529572"/>
      </p:ext>
    </p:extLst>
  </p:cSld>
  <p:clrMapOvr>
    <a:masterClrMapping/>
  </p:clrMapOvr>
  <p:transition advClick="0"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fill="hold" grpId="0" nodeType="clickEffect">
                                  <p:stCondLst>
                                    <p:cond delay="0"/>
                                  </p:stCondLst>
                                  <p:childTnLst>
                                    <p:animMotion origin="layout" path="M 5.55556E-7 3.7037E-7 L 0.99618 0.00139 " pathEditMode="relative" rAng="0" ptsTypes="AA">
                                      <p:cBhvr>
                                        <p:cTn id="6" dur="20000" fill="hold"/>
                                        <p:tgtEl>
                                          <p:spTgt spid="2"/>
                                        </p:tgtEl>
                                        <p:attrNameLst>
                                          <p:attrName>ppt_x</p:attrName>
                                          <p:attrName>ppt_y</p:attrName>
                                        </p:attrNameLst>
                                      </p:cBhvr>
                                      <p:rCtr x="49809"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bwMode="auto">
          <a:xfrm>
            <a:off x="8172450" y="6400800"/>
            <a:ext cx="431800" cy="412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0C2FC537-5F97-470B-A007-FE35E1F7B0D4}" type="slidenum">
              <a:rPr lang="en-GB" altLang="en-US">
                <a:latin typeface="Arial Black" panose="020B0A04020102020204" pitchFamily="34" charset="0"/>
              </a:rPr>
              <a:pPr/>
              <a:t>17</a:t>
            </a:fld>
            <a:endParaRPr lang="en-GB" altLang="en-US">
              <a:latin typeface="Arial Black" panose="020B0A04020102020204" pitchFamily="34" charset="0"/>
            </a:endParaRPr>
          </a:p>
        </p:txBody>
      </p:sp>
      <p:sp>
        <p:nvSpPr>
          <p:cNvPr id="2051" name="Slide Number Placeholder 5"/>
          <p:cNvSpPr txBox="1">
            <a:spLocks/>
          </p:cNvSpPr>
          <p:nvPr/>
        </p:nvSpPr>
        <p:spPr bwMode="auto">
          <a:xfrm>
            <a:off x="8316913" y="6400800"/>
            <a:ext cx="792162"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r>
              <a:rPr lang="en-GB" altLang="en-US" sz="1200">
                <a:latin typeface="Arial Black" panose="020B0A04020102020204" pitchFamily="34" charset="0"/>
              </a:rPr>
              <a:t>of 20</a:t>
            </a:r>
          </a:p>
        </p:txBody>
      </p:sp>
      <p:sp>
        <p:nvSpPr>
          <p:cNvPr id="13" name="Rectangle 12"/>
          <p:cNvSpPr/>
          <p:nvPr/>
        </p:nvSpPr>
        <p:spPr>
          <a:xfrm>
            <a:off x="0" y="6750050"/>
            <a:ext cx="9144000" cy="1079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Rectangle 1"/>
          <p:cNvSpPr/>
          <p:nvPr/>
        </p:nvSpPr>
        <p:spPr>
          <a:xfrm>
            <a:off x="0" y="6750050"/>
            <a:ext cx="72000" cy="108000"/>
          </a:xfrm>
          <a:prstGeom prst="rect">
            <a:avLst/>
          </a:prstGeom>
          <a:solidFill>
            <a:schemeClr val="bg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3" name="Picture 2" descr="Image of a Moodle course displayed with the colours inverted"/>
          <p:cNvPicPr>
            <a:picLocks noChangeAspect="1"/>
          </p:cNvPicPr>
          <p:nvPr/>
        </p:nvPicPr>
        <p:blipFill>
          <a:blip r:embed="rId3"/>
          <a:stretch>
            <a:fillRect/>
          </a:stretch>
        </p:blipFill>
        <p:spPr>
          <a:xfrm>
            <a:off x="257669" y="672057"/>
            <a:ext cx="8628662" cy="5513886"/>
          </a:xfrm>
          <a:prstGeom prst="rect">
            <a:avLst/>
          </a:prstGeom>
        </p:spPr>
      </p:pic>
    </p:spTree>
    <p:extLst>
      <p:ext uri="{BB962C8B-B14F-4D97-AF65-F5344CB8AC3E}">
        <p14:creationId xmlns:p14="http://schemas.microsoft.com/office/powerpoint/2010/main" val="1867123337"/>
      </p:ext>
    </p:extLst>
  </p:cSld>
  <p:clrMapOvr>
    <a:masterClrMapping/>
  </p:clrMapOvr>
  <p:transition advClick="0"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fill="hold" grpId="0" nodeType="clickEffect">
                                  <p:stCondLst>
                                    <p:cond delay="0"/>
                                  </p:stCondLst>
                                  <p:childTnLst>
                                    <p:animMotion origin="layout" path="M 5.55556E-7 3.7037E-7 L 0.99618 0.00139 " pathEditMode="relative" rAng="0" ptsTypes="AA">
                                      <p:cBhvr>
                                        <p:cTn id="6" dur="20000" fill="hold"/>
                                        <p:tgtEl>
                                          <p:spTgt spid="2"/>
                                        </p:tgtEl>
                                        <p:attrNameLst>
                                          <p:attrName>ppt_x</p:attrName>
                                          <p:attrName>ppt_y</p:attrName>
                                        </p:attrNameLst>
                                      </p:cBhvr>
                                      <p:rCtr x="49809"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bwMode="auto">
          <a:xfrm>
            <a:off x="8172450" y="6400800"/>
            <a:ext cx="431800" cy="412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0C2FC537-5F97-470B-A007-FE35E1F7B0D4}" type="slidenum">
              <a:rPr lang="en-GB" altLang="en-US">
                <a:latin typeface="Arial Black" panose="020B0A04020102020204" pitchFamily="34" charset="0"/>
              </a:rPr>
              <a:pPr/>
              <a:t>18</a:t>
            </a:fld>
            <a:endParaRPr lang="en-GB" altLang="en-US">
              <a:latin typeface="Arial Black" panose="020B0A04020102020204" pitchFamily="34" charset="0"/>
            </a:endParaRPr>
          </a:p>
        </p:txBody>
      </p:sp>
      <p:sp>
        <p:nvSpPr>
          <p:cNvPr id="2051" name="Slide Number Placeholder 5"/>
          <p:cNvSpPr txBox="1">
            <a:spLocks/>
          </p:cNvSpPr>
          <p:nvPr/>
        </p:nvSpPr>
        <p:spPr bwMode="auto">
          <a:xfrm>
            <a:off x="8316913" y="6400800"/>
            <a:ext cx="792162"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r>
              <a:rPr lang="en-GB" altLang="en-US" sz="1200">
                <a:latin typeface="Arial Black" panose="020B0A04020102020204" pitchFamily="34" charset="0"/>
              </a:rPr>
              <a:t>of 20</a:t>
            </a:r>
          </a:p>
        </p:txBody>
      </p:sp>
      <p:sp>
        <p:nvSpPr>
          <p:cNvPr id="13" name="Rectangle 12"/>
          <p:cNvSpPr/>
          <p:nvPr/>
        </p:nvSpPr>
        <p:spPr>
          <a:xfrm>
            <a:off x="0" y="6750050"/>
            <a:ext cx="9144000" cy="1079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Rectangle 1"/>
          <p:cNvSpPr/>
          <p:nvPr/>
        </p:nvSpPr>
        <p:spPr>
          <a:xfrm>
            <a:off x="0" y="6750050"/>
            <a:ext cx="72000" cy="108000"/>
          </a:xfrm>
          <a:prstGeom prst="rect">
            <a:avLst/>
          </a:prstGeom>
          <a:solidFill>
            <a:schemeClr val="bg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3" name="Picture 2" descr="Screenshot of a Moodle course where the magnification has been increased significantly"/>
          <p:cNvPicPr>
            <a:picLocks noChangeAspect="1"/>
          </p:cNvPicPr>
          <p:nvPr/>
        </p:nvPicPr>
        <p:blipFill>
          <a:blip r:embed="rId3"/>
          <a:stretch>
            <a:fillRect/>
          </a:stretch>
        </p:blipFill>
        <p:spPr>
          <a:xfrm>
            <a:off x="269776" y="405482"/>
            <a:ext cx="8604448" cy="6047037"/>
          </a:xfrm>
          <a:prstGeom prst="rect">
            <a:avLst/>
          </a:prstGeom>
        </p:spPr>
      </p:pic>
    </p:spTree>
    <p:extLst>
      <p:ext uri="{BB962C8B-B14F-4D97-AF65-F5344CB8AC3E}">
        <p14:creationId xmlns:p14="http://schemas.microsoft.com/office/powerpoint/2010/main" val="3601581051"/>
      </p:ext>
    </p:extLst>
  </p:cSld>
  <p:clrMapOvr>
    <a:masterClrMapping/>
  </p:clrMapOvr>
  <p:transition advClick="0"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fill="hold" grpId="0" nodeType="clickEffect">
                                  <p:stCondLst>
                                    <p:cond delay="0"/>
                                  </p:stCondLst>
                                  <p:childTnLst>
                                    <p:animMotion origin="layout" path="M 5.55556E-7 3.7037E-7 L 0.99618 0.00139 " pathEditMode="relative" rAng="0" ptsTypes="AA">
                                      <p:cBhvr>
                                        <p:cTn id="6" dur="20000" fill="hold"/>
                                        <p:tgtEl>
                                          <p:spTgt spid="2"/>
                                        </p:tgtEl>
                                        <p:attrNameLst>
                                          <p:attrName>ppt_x</p:attrName>
                                          <p:attrName>ppt_y</p:attrName>
                                        </p:attrNameLst>
                                      </p:cBhvr>
                                      <p:rCtr x="49809"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bwMode="auto">
          <a:xfrm>
            <a:off x="8172450" y="6400800"/>
            <a:ext cx="431800" cy="412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0C2FC537-5F97-470B-A007-FE35E1F7B0D4}" type="slidenum">
              <a:rPr lang="en-GB" altLang="en-US">
                <a:latin typeface="Arial Black" panose="020B0A04020102020204" pitchFamily="34" charset="0"/>
              </a:rPr>
              <a:pPr/>
              <a:t>19</a:t>
            </a:fld>
            <a:endParaRPr lang="en-GB" altLang="en-US">
              <a:latin typeface="Arial Black" panose="020B0A04020102020204" pitchFamily="34" charset="0"/>
            </a:endParaRPr>
          </a:p>
        </p:txBody>
      </p:sp>
      <p:sp>
        <p:nvSpPr>
          <p:cNvPr id="2051" name="Slide Number Placeholder 5"/>
          <p:cNvSpPr txBox="1">
            <a:spLocks/>
          </p:cNvSpPr>
          <p:nvPr/>
        </p:nvSpPr>
        <p:spPr bwMode="auto">
          <a:xfrm>
            <a:off x="8316913" y="6400800"/>
            <a:ext cx="792162"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r>
              <a:rPr lang="en-GB" altLang="en-US" sz="1200">
                <a:latin typeface="Arial Black" panose="020B0A04020102020204" pitchFamily="34" charset="0"/>
              </a:rPr>
              <a:t>of 20</a:t>
            </a:r>
          </a:p>
        </p:txBody>
      </p:sp>
      <p:sp>
        <p:nvSpPr>
          <p:cNvPr id="13" name="Rectangle 12"/>
          <p:cNvSpPr/>
          <p:nvPr/>
        </p:nvSpPr>
        <p:spPr>
          <a:xfrm>
            <a:off x="0" y="6750050"/>
            <a:ext cx="9144000" cy="1079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Rectangle 1"/>
          <p:cNvSpPr/>
          <p:nvPr/>
        </p:nvSpPr>
        <p:spPr>
          <a:xfrm>
            <a:off x="0" y="6750050"/>
            <a:ext cx="72000" cy="108000"/>
          </a:xfrm>
          <a:prstGeom prst="rect">
            <a:avLst/>
          </a:prstGeom>
          <a:solidFill>
            <a:schemeClr val="bg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5" name="Picture 4" descr="Scrrenshot of the view on a Mobile device, with the Safari text to speech control show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684" y="1342428"/>
            <a:ext cx="7422632" cy="4173144"/>
          </a:xfrm>
          <a:prstGeom prst="rect">
            <a:avLst/>
          </a:prstGeom>
        </p:spPr>
      </p:pic>
    </p:spTree>
    <p:extLst>
      <p:ext uri="{BB962C8B-B14F-4D97-AF65-F5344CB8AC3E}">
        <p14:creationId xmlns:p14="http://schemas.microsoft.com/office/powerpoint/2010/main" val="207162621"/>
      </p:ext>
    </p:extLst>
  </p:cSld>
  <p:clrMapOvr>
    <a:masterClrMapping/>
  </p:clrMapOvr>
  <p:transition advClick="0"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fill="hold" grpId="0" nodeType="clickEffect">
                                  <p:stCondLst>
                                    <p:cond delay="0"/>
                                  </p:stCondLst>
                                  <p:childTnLst>
                                    <p:animMotion origin="layout" path="M 5.55556E-7 3.7037E-7 L 0.99618 0.00139 " pathEditMode="relative" rAng="0" ptsTypes="AA">
                                      <p:cBhvr>
                                        <p:cTn id="6" dur="20000" fill="hold"/>
                                        <p:tgtEl>
                                          <p:spTgt spid="2"/>
                                        </p:tgtEl>
                                        <p:attrNameLst>
                                          <p:attrName>ppt_x</p:attrName>
                                          <p:attrName>ppt_y</p:attrName>
                                        </p:attrNameLst>
                                      </p:cBhvr>
                                      <p:rCtr x="49809"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bwMode="auto">
          <a:xfrm>
            <a:off x="8172450" y="6400800"/>
            <a:ext cx="431800" cy="412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0C2FC537-5F97-470B-A007-FE35E1F7B0D4}" type="slidenum">
              <a:rPr lang="en-GB" altLang="en-US">
                <a:latin typeface="Arial Black" panose="020B0A04020102020204" pitchFamily="34" charset="0"/>
              </a:rPr>
              <a:pPr/>
              <a:t>2</a:t>
            </a:fld>
            <a:endParaRPr lang="en-GB" altLang="en-US">
              <a:latin typeface="Arial Black" panose="020B0A04020102020204" pitchFamily="34" charset="0"/>
            </a:endParaRPr>
          </a:p>
        </p:txBody>
      </p:sp>
      <p:sp>
        <p:nvSpPr>
          <p:cNvPr id="2051" name="Slide Number Placeholder 5"/>
          <p:cNvSpPr txBox="1">
            <a:spLocks/>
          </p:cNvSpPr>
          <p:nvPr/>
        </p:nvSpPr>
        <p:spPr bwMode="auto">
          <a:xfrm>
            <a:off x="8316913" y="6400800"/>
            <a:ext cx="792162"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r>
              <a:rPr lang="en-GB" altLang="en-US" sz="1200">
                <a:latin typeface="Arial Black" panose="020B0A04020102020204" pitchFamily="34" charset="0"/>
              </a:rPr>
              <a:t>of 20</a:t>
            </a:r>
          </a:p>
        </p:txBody>
      </p:sp>
      <p:sp>
        <p:nvSpPr>
          <p:cNvPr id="13" name="Rectangle 12"/>
          <p:cNvSpPr/>
          <p:nvPr/>
        </p:nvSpPr>
        <p:spPr>
          <a:xfrm>
            <a:off x="0" y="6750050"/>
            <a:ext cx="9144000" cy="1079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Rectangle 1"/>
          <p:cNvSpPr/>
          <p:nvPr/>
        </p:nvSpPr>
        <p:spPr>
          <a:xfrm>
            <a:off x="0" y="6750050"/>
            <a:ext cx="72000" cy="108000"/>
          </a:xfrm>
          <a:prstGeom prst="rect">
            <a:avLst/>
          </a:prstGeom>
          <a:solidFill>
            <a:schemeClr val="bg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4" name="Picture 3" descr="Warning Sign 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742950"/>
            <a:ext cx="6096000" cy="5372100"/>
          </a:xfrm>
          <a:prstGeom prst="rect">
            <a:avLst/>
          </a:prstGeom>
        </p:spPr>
      </p:pic>
    </p:spTree>
    <p:extLst>
      <p:ext uri="{BB962C8B-B14F-4D97-AF65-F5344CB8AC3E}">
        <p14:creationId xmlns:p14="http://schemas.microsoft.com/office/powerpoint/2010/main" val="345103564"/>
      </p:ext>
    </p:extLst>
  </p:cSld>
  <p:clrMapOvr>
    <a:masterClrMapping/>
  </p:clrMapOvr>
  <p:transition advClick="0"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fill="hold" grpId="0" nodeType="clickEffect">
                                  <p:stCondLst>
                                    <p:cond delay="0"/>
                                  </p:stCondLst>
                                  <p:childTnLst>
                                    <p:animMotion origin="layout" path="M 5.55556E-7 3.7037E-7 L 0.99618 0.00139 " pathEditMode="relative" rAng="0" ptsTypes="AA">
                                      <p:cBhvr>
                                        <p:cTn id="6" dur="20000" fill="hold"/>
                                        <p:tgtEl>
                                          <p:spTgt spid="2"/>
                                        </p:tgtEl>
                                        <p:attrNameLst>
                                          <p:attrName>ppt_x</p:attrName>
                                          <p:attrName>ppt_y</p:attrName>
                                        </p:attrNameLst>
                                      </p:cBhvr>
                                      <p:rCtr x="49809"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bwMode="auto">
          <a:xfrm>
            <a:off x="8172450" y="6400800"/>
            <a:ext cx="431800" cy="412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0C2FC537-5F97-470B-A007-FE35E1F7B0D4}" type="slidenum">
              <a:rPr lang="en-GB" altLang="en-US">
                <a:latin typeface="Arial Black" panose="020B0A04020102020204" pitchFamily="34" charset="0"/>
              </a:rPr>
              <a:pPr/>
              <a:t>20</a:t>
            </a:fld>
            <a:endParaRPr lang="en-GB" altLang="en-US">
              <a:latin typeface="Arial Black" panose="020B0A04020102020204" pitchFamily="34" charset="0"/>
            </a:endParaRPr>
          </a:p>
        </p:txBody>
      </p:sp>
      <p:sp>
        <p:nvSpPr>
          <p:cNvPr id="2051" name="Slide Number Placeholder 5"/>
          <p:cNvSpPr txBox="1">
            <a:spLocks/>
          </p:cNvSpPr>
          <p:nvPr/>
        </p:nvSpPr>
        <p:spPr bwMode="auto">
          <a:xfrm>
            <a:off x="8316913" y="6400800"/>
            <a:ext cx="792162"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r>
              <a:rPr lang="en-GB" altLang="en-US" sz="1200">
                <a:latin typeface="Arial Black" panose="020B0A04020102020204" pitchFamily="34" charset="0"/>
              </a:rPr>
              <a:t>of 20</a:t>
            </a:r>
          </a:p>
        </p:txBody>
      </p:sp>
      <p:sp>
        <p:nvSpPr>
          <p:cNvPr id="13" name="Rectangle 12"/>
          <p:cNvSpPr/>
          <p:nvPr/>
        </p:nvSpPr>
        <p:spPr>
          <a:xfrm>
            <a:off x="0" y="6750050"/>
            <a:ext cx="9144000" cy="1079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Rectangle 1"/>
          <p:cNvSpPr/>
          <p:nvPr/>
        </p:nvSpPr>
        <p:spPr>
          <a:xfrm>
            <a:off x="0" y="6750050"/>
            <a:ext cx="72000" cy="108000"/>
          </a:xfrm>
          <a:prstGeom prst="rect">
            <a:avLst/>
          </a:prstGeom>
          <a:solidFill>
            <a:schemeClr val="bg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7" name="Picture 6" descr="Image of a pavement with a white line running down it, and an inspection cover that has been replaced the wrong way round, so the line isn't align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2592" y="1149592"/>
            <a:ext cx="4558816" cy="4558816"/>
          </a:xfrm>
          <a:prstGeom prst="rect">
            <a:avLst/>
          </a:prstGeom>
          <a:ln w="19050">
            <a:solidFill>
              <a:schemeClr val="tx1"/>
            </a:solidFill>
          </a:ln>
        </p:spPr>
      </p:pic>
      <p:sp>
        <p:nvSpPr>
          <p:cNvPr id="8" name="TextBox 7"/>
          <p:cNvSpPr txBox="1"/>
          <p:nvPr/>
        </p:nvSpPr>
        <p:spPr>
          <a:xfrm>
            <a:off x="72000" y="6400800"/>
            <a:ext cx="4548040" cy="246221"/>
          </a:xfrm>
          <a:prstGeom prst="rect">
            <a:avLst/>
          </a:prstGeom>
          <a:noFill/>
        </p:spPr>
        <p:txBody>
          <a:bodyPr wrap="none" rtlCol="0">
            <a:spAutoFit/>
          </a:bodyPr>
          <a:lstStyle/>
          <a:p>
            <a:r>
              <a:rPr lang="en-GB" sz="1000" dirty="0"/>
              <a:t>Image Source: </a:t>
            </a:r>
            <a:r>
              <a:rPr lang="en-GB" sz="1000" dirty="0">
                <a:hlinkClick r:id="rId4"/>
              </a:rPr>
              <a:t>https://www.flickr.com/photos/86569608@N00/21493643023/</a:t>
            </a:r>
            <a:r>
              <a:rPr lang="en-GB" sz="1000" dirty="0"/>
              <a:t> </a:t>
            </a:r>
          </a:p>
        </p:txBody>
      </p:sp>
    </p:spTree>
    <p:extLst>
      <p:ext uri="{BB962C8B-B14F-4D97-AF65-F5344CB8AC3E}">
        <p14:creationId xmlns:p14="http://schemas.microsoft.com/office/powerpoint/2010/main" val="801687758"/>
      </p:ext>
    </p:extLst>
  </p:cSld>
  <p:clrMapOvr>
    <a:masterClrMapping/>
  </p:clrMapOvr>
  <p:transition advClick="0"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fill="hold" grpId="0" nodeType="clickEffect">
                                  <p:stCondLst>
                                    <p:cond delay="0"/>
                                  </p:stCondLst>
                                  <p:childTnLst>
                                    <p:animMotion origin="layout" path="M 5.55556E-7 3.7037E-7 L 0.99618 0.00139 " pathEditMode="relative" rAng="0" ptsTypes="AA">
                                      <p:cBhvr>
                                        <p:cTn id="6" dur="20000" fill="hold"/>
                                        <p:tgtEl>
                                          <p:spTgt spid="2"/>
                                        </p:tgtEl>
                                        <p:attrNameLst>
                                          <p:attrName>ppt_x</p:attrName>
                                          <p:attrName>ppt_y</p:attrName>
                                        </p:attrNameLst>
                                      </p:cBhvr>
                                      <p:rCtr x="49809"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0482" y="2132856"/>
            <a:ext cx="8283037" cy="3539430"/>
          </a:xfrm>
          <a:prstGeom prst="rect">
            <a:avLst/>
          </a:prstGeom>
          <a:noFill/>
        </p:spPr>
        <p:txBody>
          <a:bodyPr wrap="none" rtlCol="0">
            <a:spAutoFit/>
          </a:bodyPr>
          <a:lstStyle/>
          <a:p>
            <a:pPr algn="ctr"/>
            <a:r>
              <a:rPr lang="en-GB" sz="4400" dirty="0">
                <a:solidFill>
                  <a:srgbClr val="FF0000"/>
                </a:solidFill>
              </a:rPr>
              <a:t>Inclusivity as the focus of design</a:t>
            </a:r>
          </a:p>
          <a:p>
            <a:pPr algn="ctr"/>
            <a:endParaRPr lang="en-GB" sz="3600" dirty="0"/>
          </a:p>
          <a:p>
            <a:pPr algn="ctr"/>
            <a:r>
              <a:rPr lang="en-GB" sz="3600" dirty="0"/>
              <a:t>Dave Foord</a:t>
            </a:r>
          </a:p>
          <a:p>
            <a:pPr algn="ctr"/>
            <a:r>
              <a:rPr lang="en-GB" sz="3600" dirty="0"/>
              <a:t>@</a:t>
            </a:r>
            <a:r>
              <a:rPr lang="en-GB" sz="3600" dirty="0" err="1"/>
              <a:t>davefoord</a:t>
            </a:r>
            <a:endParaRPr lang="en-GB" sz="3600" dirty="0"/>
          </a:p>
          <a:p>
            <a:pPr algn="ctr"/>
            <a:r>
              <a:rPr lang="en-GB" sz="3600" dirty="0">
                <a:hlinkClick r:id="rId2"/>
              </a:rPr>
              <a:t>https://davefoord.wordpress.com/</a:t>
            </a:r>
            <a:r>
              <a:rPr lang="en-GB" sz="3600" dirty="0"/>
              <a:t> </a:t>
            </a:r>
          </a:p>
          <a:p>
            <a:pPr algn="ctr"/>
            <a:endParaRPr lang="en-GB" sz="3600" dirty="0"/>
          </a:p>
        </p:txBody>
      </p:sp>
    </p:spTree>
    <p:extLst>
      <p:ext uri="{BB962C8B-B14F-4D97-AF65-F5344CB8AC3E}">
        <p14:creationId xmlns:p14="http://schemas.microsoft.com/office/powerpoint/2010/main" val="82439394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bwMode="auto">
          <a:xfrm>
            <a:off x="8172450" y="6400800"/>
            <a:ext cx="431800" cy="412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0C2FC537-5F97-470B-A007-FE35E1F7B0D4}" type="slidenum">
              <a:rPr lang="en-GB" altLang="en-US">
                <a:latin typeface="Arial Black" panose="020B0A04020102020204" pitchFamily="34" charset="0"/>
              </a:rPr>
              <a:pPr/>
              <a:t>3</a:t>
            </a:fld>
            <a:endParaRPr lang="en-GB" altLang="en-US">
              <a:latin typeface="Arial Black" panose="020B0A04020102020204" pitchFamily="34" charset="0"/>
            </a:endParaRPr>
          </a:p>
        </p:txBody>
      </p:sp>
      <p:sp>
        <p:nvSpPr>
          <p:cNvPr id="2051" name="Slide Number Placeholder 5"/>
          <p:cNvSpPr txBox="1">
            <a:spLocks/>
          </p:cNvSpPr>
          <p:nvPr/>
        </p:nvSpPr>
        <p:spPr bwMode="auto">
          <a:xfrm>
            <a:off x="8316913" y="6400800"/>
            <a:ext cx="792162"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r>
              <a:rPr lang="en-GB" altLang="en-US" sz="1200">
                <a:latin typeface="Arial Black" panose="020B0A04020102020204" pitchFamily="34" charset="0"/>
              </a:rPr>
              <a:t>of 20</a:t>
            </a:r>
          </a:p>
        </p:txBody>
      </p:sp>
      <p:sp>
        <p:nvSpPr>
          <p:cNvPr id="13" name="Rectangle 12"/>
          <p:cNvSpPr/>
          <p:nvPr/>
        </p:nvSpPr>
        <p:spPr>
          <a:xfrm>
            <a:off x="0" y="6750050"/>
            <a:ext cx="9144000" cy="1079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Rectangle 1"/>
          <p:cNvSpPr/>
          <p:nvPr/>
        </p:nvSpPr>
        <p:spPr>
          <a:xfrm>
            <a:off x="0" y="6750050"/>
            <a:ext cx="72000" cy="108000"/>
          </a:xfrm>
          <a:prstGeom prst="rect">
            <a:avLst/>
          </a:prstGeom>
          <a:solidFill>
            <a:schemeClr val="bg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4" name="Picture 3" descr="Shiny ladder going up a white wal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546430"/>
            <a:ext cx="8640960" cy="5765141"/>
          </a:xfrm>
          <a:prstGeom prst="rect">
            <a:avLst/>
          </a:prstGeom>
        </p:spPr>
      </p:pic>
    </p:spTree>
    <p:extLst>
      <p:ext uri="{BB962C8B-B14F-4D97-AF65-F5344CB8AC3E}">
        <p14:creationId xmlns:p14="http://schemas.microsoft.com/office/powerpoint/2010/main" val="2860920977"/>
      </p:ext>
    </p:extLst>
  </p:cSld>
  <p:clrMapOvr>
    <a:masterClrMapping/>
  </p:clrMapOvr>
  <p:transition advClick="0"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fill="hold" grpId="0" nodeType="clickEffect">
                                  <p:stCondLst>
                                    <p:cond delay="0"/>
                                  </p:stCondLst>
                                  <p:childTnLst>
                                    <p:animMotion origin="layout" path="M 5.55556E-7 3.7037E-7 L 0.99618 0.00139 " pathEditMode="relative" rAng="0" ptsTypes="AA">
                                      <p:cBhvr>
                                        <p:cTn id="6" dur="20000" fill="hold"/>
                                        <p:tgtEl>
                                          <p:spTgt spid="2"/>
                                        </p:tgtEl>
                                        <p:attrNameLst>
                                          <p:attrName>ppt_x</p:attrName>
                                          <p:attrName>ppt_y</p:attrName>
                                        </p:attrNameLst>
                                      </p:cBhvr>
                                      <p:rCtr x="49809"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bwMode="auto">
          <a:xfrm>
            <a:off x="8172450" y="6400800"/>
            <a:ext cx="431800" cy="412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0C2FC537-5F97-470B-A007-FE35E1F7B0D4}" type="slidenum">
              <a:rPr lang="en-GB" altLang="en-US">
                <a:latin typeface="Arial Black" panose="020B0A04020102020204" pitchFamily="34" charset="0"/>
              </a:rPr>
              <a:pPr/>
              <a:t>4</a:t>
            </a:fld>
            <a:endParaRPr lang="en-GB" altLang="en-US">
              <a:latin typeface="Arial Black" panose="020B0A04020102020204" pitchFamily="34" charset="0"/>
            </a:endParaRPr>
          </a:p>
        </p:txBody>
      </p:sp>
      <p:sp>
        <p:nvSpPr>
          <p:cNvPr id="2051" name="Slide Number Placeholder 5"/>
          <p:cNvSpPr txBox="1">
            <a:spLocks/>
          </p:cNvSpPr>
          <p:nvPr/>
        </p:nvSpPr>
        <p:spPr bwMode="auto">
          <a:xfrm>
            <a:off x="8316913" y="6400800"/>
            <a:ext cx="792162"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r>
              <a:rPr lang="en-GB" altLang="en-US" sz="1200">
                <a:latin typeface="Arial Black" panose="020B0A04020102020204" pitchFamily="34" charset="0"/>
              </a:rPr>
              <a:t>of 20</a:t>
            </a:r>
          </a:p>
        </p:txBody>
      </p:sp>
      <p:sp>
        <p:nvSpPr>
          <p:cNvPr id="13" name="Rectangle 12"/>
          <p:cNvSpPr/>
          <p:nvPr/>
        </p:nvSpPr>
        <p:spPr>
          <a:xfrm>
            <a:off x="0" y="6750050"/>
            <a:ext cx="9144000" cy="1079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Rectangle 1"/>
          <p:cNvSpPr/>
          <p:nvPr/>
        </p:nvSpPr>
        <p:spPr>
          <a:xfrm>
            <a:off x="0" y="6750050"/>
            <a:ext cx="72000" cy="108000"/>
          </a:xfrm>
          <a:prstGeom prst="rect">
            <a:avLst/>
          </a:prstGeom>
          <a:solidFill>
            <a:schemeClr val="bg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6" name="Picture 5" descr="Screenshot of the styles ribbon in Word"/>
          <p:cNvPicPr>
            <a:picLocks noChangeAspect="1"/>
          </p:cNvPicPr>
          <p:nvPr/>
        </p:nvPicPr>
        <p:blipFill rotWithShape="1">
          <a:blip r:embed="rId3"/>
          <a:srcRect b="14815"/>
          <a:stretch/>
        </p:blipFill>
        <p:spPr bwMode="auto">
          <a:xfrm>
            <a:off x="539552" y="548680"/>
            <a:ext cx="8208912" cy="1317687"/>
          </a:xfrm>
          <a:prstGeom prst="rect">
            <a:avLst/>
          </a:prstGeom>
          <a:ln>
            <a:noFill/>
          </a:ln>
          <a:extLst>
            <a:ext uri="{53640926-AAD7-44D8-BBD7-CCE9431645EC}">
              <a14:shadowObscured xmlns:a14="http://schemas.microsoft.com/office/drawing/2010/main"/>
            </a:ext>
          </a:extLst>
        </p:spPr>
      </p:pic>
      <p:pic>
        <p:nvPicPr>
          <p:cNvPr id="3" name="Picture 2" descr="Screenshot of the Slide Master in PowerPoint"/>
          <p:cNvPicPr>
            <a:picLocks noChangeAspect="1"/>
          </p:cNvPicPr>
          <p:nvPr/>
        </p:nvPicPr>
        <p:blipFill>
          <a:blip r:embed="rId4"/>
          <a:stretch>
            <a:fillRect/>
          </a:stretch>
        </p:blipFill>
        <p:spPr>
          <a:xfrm>
            <a:off x="1079612" y="2119479"/>
            <a:ext cx="7128792" cy="3845954"/>
          </a:xfrm>
          <a:prstGeom prst="rect">
            <a:avLst/>
          </a:prstGeom>
        </p:spPr>
      </p:pic>
    </p:spTree>
    <p:extLst>
      <p:ext uri="{BB962C8B-B14F-4D97-AF65-F5344CB8AC3E}">
        <p14:creationId xmlns:p14="http://schemas.microsoft.com/office/powerpoint/2010/main" val="1736929350"/>
      </p:ext>
    </p:extLst>
  </p:cSld>
  <p:clrMapOvr>
    <a:masterClrMapping/>
  </p:clrMapOvr>
  <p:transition advClick="0"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fill="hold" grpId="0" nodeType="clickEffect">
                                  <p:stCondLst>
                                    <p:cond delay="0"/>
                                  </p:stCondLst>
                                  <p:childTnLst>
                                    <p:animMotion origin="layout" path="M 5.55556E-7 3.7037E-7 L 0.99618 0.00139 " pathEditMode="relative" rAng="0" ptsTypes="AA">
                                      <p:cBhvr>
                                        <p:cTn id="6" dur="20000" fill="hold"/>
                                        <p:tgtEl>
                                          <p:spTgt spid="2"/>
                                        </p:tgtEl>
                                        <p:attrNameLst>
                                          <p:attrName>ppt_x</p:attrName>
                                          <p:attrName>ppt_y</p:attrName>
                                        </p:attrNameLst>
                                      </p:cBhvr>
                                      <p:rCtr x="49809"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bwMode="auto">
          <a:xfrm>
            <a:off x="8172450" y="6400800"/>
            <a:ext cx="431800" cy="412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0C2FC537-5F97-470B-A007-FE35E1F7B0D4}" type="slidenum">
              <a:rPr lang="en-GB" altLang="en-US">
                <a:latin typeface="Arial Black" panose="020B0A04020102020204" pitchFamily="34" charset="0"/>
              </a:rPr>
              <a:pPr/>
              <a:t>5</a:t>
            </a:fld>
            <a:endParaRPr lang="en-GB" altLang="en-US">
              <a:latin typeface="Arial Black" panose="020B0A04020102020204" pitchFamily="34" charset="0"/>
            </a:endParaRPr>
          </a:p>
        </p:txBody>
      </p:sp>
      <p:sp>
        <p:nvSpPr>
          <p:cNvPr id="2051" name="Slide Number Placeholder 5"/>
          <p:cNvSpPr txBox="1">
            <a:spLocks/>
          </p:cNvSpPr>
          <p:nvPr/>
        </p:nvSpPr>
        <p:spPr bwMode="auto">
          <a:xfrm>
            <a:off x="8316913" y="6400800"/>
            <a:ext cx="792162"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r>
              <a:rPr lang="en-GB" altLang="en-US" sz="1200">
                <a:latin typeface="Arial Black" panose="020B0A04020102020204" pitchFamily="34" charset="0"/>
              </a:rPr>
              <a:t>of 20</a:t>
            </a:r>
          </a:p>
        </p:txBody>
      </p:sp>
      <p:sp>
        <p:nvSpPr>
          <p:cNvPr id="13" name="Rectangle 12"/>
          <p:cNvSpPr/>
          <p:nvPr/>
        </p:nvSpPr>
        <p:spPr>
          <a:xfrm>
            <a:off x="0" y="6750050"/>
            <a:ext cx="9144000" cy="1079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Rectangle 1"/>
          <p:cNvSpPr/>
          <p:nvPr/>
        </p:nvSpPr>
        <p:spPr>
          <a:xfrm>
            <a:off x="0" y="6750050"/>
            <a:ext cx="72000" cy="108000"/>
          </a:xfrm>
          <a:prstGeom prst="rect">
            <a:avLst/>
          </a:prstGeom>
          <a:solidFill>
            <a:schemeClr val="bg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3" name="Picture 2" descr="Image of a word file where the text has been enlarged to be at least font size 20"/>
          <p:cNvPicPr>
            <a:picLocks noChangeAspect="1"/>
          </p:cNvPicPr>
          <p:nvPr/>
        </p:nvPicPr>
        <p:blipFill rotWithShape="1">
          <a:blip r:embed="rId3"/>
          <a:srcRect l="788" r="2750"/>
          <a:stretch/>
        </p:blipFill>
        <p:spPr>
          <a:xfrm>
            <a:off x="161760" y="1433234"/>
            <a:ext cx="8820480" cy="3991532"/>
          </a:xfrm>
          <a:prstGeom prst="rect">
            <a:avLst/>
          </a:prstGeom>
        </p:spPr>
      </p:pic>
    </p:spTree>
    <p:extLst>
      <p:ext uri="{BB962C8B-B14F-4D97-AF65-F5344CB8AC3E}">
        <p14:creationId xmlns:p14="http://schemas.microsoft.com/office/powerpoint/2010/main" val="1222851319"/>
      </p:ext>
    </p:extLst>
  </p:cSld>
  <p:clrMapOvr>
    <a:masterClrMapping/>
  </p:clrMapOvr>
  <p:transition advClick="0"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fill="hold" grpId="0" nodeType="clickEffect">
                                  <p:stCondLst>
                                    <p:cond delay="0"/>
                                  </p:stCondLst>
                                  <p:childTnLst>
                                    <p:animMotion origin="layout" path="M 5.55556E-7 3.7037E-7 L 0.99618 0.00139 " pathEditMode="relative" rAng="0" ptsTypes="AA">
                                      <p:cBhvr>
                                        <p:cTn id="6" dur="20000" fill="hold"/>
                                        <p:tgtEl>
                                          <p:spTgt spid="2"/>
                                        </p:tgtEl>
                                        <p:attrNameLst>
                                          <p:attrName>ppt_x</p:attrName>
                                          <p:attrName>ppt_y</p:attrName>
                                        </p:attrNameLst>
                                      </p:cBhvr>
                                      <p:rCtr x="49809"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bwMode="auto">
          <a:xfrm>
            <a:off x="8172450" y="6400800"/>
            <a:ext cx="431800" cy="412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0C2FC537-5F97-470B-A007-FE35E1F7B0D4}" type="slidenum">
              <a:rPr lang="en-GB" altLang="en-US">
                <a:latin typeface="Arial Black" panose="020B0A04020102020204" pitchFamily="34" charset="0"/>
              </a:rPr>
              <a:pPr/>
              <a:t>6</a:t>
            </a:fld>
            <a:endParaRPr lang="en-GB" altLang="en-US">
              <a:latin typeface="Arial Black" panose="020B0A04020102020204" pitchFamily="34" charset="0"/>
            </a:endParaRPr>
          </a:p>
        </p:txBody>
      </p:sp>
      <p:sp>
        <p:nvSpPr>
          <p:cNvPr id="2051" name="Slide Number Placeholder 5"/>
          <p:cNvSpPr txBox="1">
            <a:spLocks/>
          </p:cNvSpPr>
          <p:nvPr/>
        </p:nvSpPr>
        <p:spPr bwMode="auto">
          <a:xfrm>
            <a:off x="8316913" y="6400800"/>
            <a:ext cx="792162"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r>
              <a:rPr lang="en-GB" altLang="en-US" sz="1200">
                <a:latin typeface="Arial Black" panose="020B0A04020102020204" pitchFamily="34" charset="0"/>
              </a:rPr>
              <a:t>of 20</a:t>
            </a:r>
          </a:p>
        </p:txBody>
      </p:sp>
      <p:sp>
        <p:nvSpPr>
          <p:cNvPr id="13" name="Rectangle 12"/>
          <p:cNvSpPr/>
          <p:nvPr/>
        </p:nvSpPr>
        <p:spPr>
          <a:xfrm>
            <a:off x="0" y="6750050"/>
            <a:ext cx="9144000" cy="1079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Rectangle 1"/>
          <p:cNvSpPr/>
          <p:nvPr/>
        </p:nvSpPr>
        <p:spPr>
          <a:xfrm>
            <a:off x="0" y="6750050"/>
            <a:ext cx="72000" cy="108000"/>
          </a:xfrm>
          <a:prstGeom prst="rect">
            <a:avLst/>
          </a:prstGeom>
          <a:solidFill>
            <a:schemeClr val="bg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3" name="Picture 2" descr="Image of the Moodle editor, with a title create as a Heading 2"/>
          <p:cNvPicPr>
            <a:picLocks noChangeAspect="1"/>
          </p:cNvPicPr>
          <p:nvPr/>
        </p:nvPicPr>
        <p:blipFill>
          <a:blip r:embed="rId3"/>
          <a:stretch>
            <a:fillRect/>
          </a:stretch>
        </p:blipFill>
        <p:spPr>
          <a:xfrm>
            <a:off x="251520" y="692696"/>
            <a:ext cx="7475293" cy="4797896"/>
          </a:xfrm>
          <a:prstGeom prst="rect">
            <a:avLst/>
          </a:prstGeom>
        </p:spPr>
      </p:pic>
      <p:pic>
        <p:nvPicPr>
          <p:cNvPr id="4" name="Picture 3" descr="Screenshot of the html editor showing the clean html"/>
          <p:cNvPicPr>
            <a:picLocks noChangeAspect="1"/>
          </p:cNvPicPr>
          <p:nvPr/>
        </p:nvPicPr>
        <p:blipFill>
          <a:blip r:embed="rId4"/>
          <a:stretch>
            <a:fillRect/>
          </a:stretch>
        </p:blipFill>
        <p:spPr>
          <a:xfrm>
            <a:off x="1773556" y="2656396"/>
            <a:ext cx="6896100" cy="3114675"/>
          </a:xfrm>
          <a:prstGeom prst="rect">
            <a:avLst/>
          </a:prstGeom>
          <a:ln w="28575">
            <a:solidFill>
              <a:schemeClr val="tx1"/>
            </a:solidFill>
          </a:ln>
        </p:spPr>
      </p:pic>
    </p:spTree>
    <p:extLst>
      <p:ext uri="{BB962C8B-B14F-4D97-AF65-F5344CB8AC3E}">
        <p14:creationId xmlns:p14="http://schemas.microsoft.com/office/powerpoint/2010/main" val="2305007757"/>
      </p:ext>
    </p:extLst>
  </p:cSld>
  <p:clrMapOvr>
    <a:masterClrMapping/>
  </p:clrMapOvr>
  <p:transition advClick="0"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fill="hold" grpId="0" nodeType="clickEffect">
                                  <p:stCondLst>
                                    <p:cond delay="0"/>
                                  </p:stCondLst>
                                  <p:childTnLst>
                                    <p:animMotion origin="layout" path="M 5.55556E-7 3.7037E-7 L 0.99618 0.00139 " pathEditMode="relative" rAng="0" ptsTypes="AA">
                                      <p:cBhvr>
                                        <p:cTn id="6" dur="20000" fill="hold"/>
                                        <p:tgtEl>
                                          <p:spTgt spid="2"/>
                                        </p:tgtEl>
                                        <p:attrNameLst>
                                          <p:attrName>ppt_x</p:attrName>
                                          <p:attrName>ppt_y</p:attrName>
                                        </p:attrNameLst>
                                      </p:cBhvr>
                                      <p:rCtr x="49809"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bwMode="auto">
          <a:xfrm>
            <a:off x="8172450" y="6400800"/>
            <a:ext cx="431800" cy="412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0C2FC537-5F97-470B-A007-FE35E1F7B0D4}" type="slidenum">
              <a:rPr lang="en-GB" altLang="en-US">
                <a:latin typeface="Arial Black" panose="020B0A04020102020204" pitchFamily="34" charset="0"/>
              </a:rPr>
              <a:pPr/>
              <a:t>7</a:t>
            </a:fld>
            <a:endParaRPr lang="en-GB" altLang="en-US">
              <a:latin typeface="Arial Black" panose="020B0A04020102020204" pitchFamily="34" charset="0"/>
            </a:endParaRPr>
          </a:p>
        </p:txBody>
      </p:sp>
      <p:sp>
        <p:nvSpPr>
          <p:cNvPr id="2051" name="Slide Number Placeholder 5"/>
          <p:cNvSpPr txBox="1">
            <a:spLocks/>
          </p:cNvSpPr>
          <p:nvPr/>
        </p:nvSpPr>
        <p:spPr bwMode="auto">
          <a:xfrm>
            <a:off x="8316913" y="6400800"/>
            <a:ext cx="792162"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r>
              <a:rPr lang="en-GB" altLang="en-US" sz="1200">
                <a:latin typeface="Arial Black" panose="020B0A04020102020204" pitchFamily="34" charset="0"/>
              </a:rPr>
              <a:t>of 20</a:t>
            </a:r>
          </a:p>
        </p:txBody>
      </p:sp>
      <p:sp>
        <p:nvSpPr>
          <p:cNvPr id="13" name="Rectangle 12"/>
          <p:cNvSpPr/>
          <p:nvPr/>
        </p:nvSpPr>
        <p:spPr>
          <a:xfrm>
            <a:off x="0" y="6750050"/>
            <a:ext cx="9144000" cy="1079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Rectangle 1"/>
          <p:cNvSpPr/>
          <p:nvPr/>
        </p:nvSpPr>
        <p:spPr>
          <a:xfrm>
            <a:off x="0" y="6750050"/>
            <a:ext cx="72000" cy="108000"/>
          </a:xfrm>
          <a:prstGeom prst="rect">
            <a:avLst/>
          </a:prstGeom>
          <a:solidFill>
            <a:schemeClr val="bg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3" name="Picture 2" descr="Image showing a typical tinyMCE editor with all the buttons, some of these buttons are then shaded out, showing the ones that are not required."/>
          <p:cNvPicPr>
            <a:picLocks noChangeAspect="1"/>
          </p:cNvPicPr>
          <p:nvPr/>
        </p:nvPicPr>
        <p:blipFill>
          <a:blip r:embed="rId3"/>
          <a:stretch>
            <a:fillRect/>
          </a:stretch>
        </p:blipFill>
        <p:spPr>
          <a:xfrm>
            <a:off x="271462" y="1772816"/>
            <a:ext cx="8601075" cy="1343025"/>
          </a:xfrm>
          <a:prstGeom prst="rect">
            <a:avLst/>
          </a:prstGeom>
        </p:spPr>
      </p:pic>
      <p:sp>
        <p:nvSpPr>
          <p:cNvPr id="4" name="Rectangle 3" descr="Grey box, used to shade out the buttons not required."/>
          <p:cNvSpPr/>
          <p:nvPr/>
        </p:nvSpPr>
        <p:spPr>
          <a:xfrm>
            <a:off x="323528" y="2636912"/>
            <a:ext cx="2304256" cy="432048"/>
          </a:xfrm>
          <a:prstGeom prst="rect">
            <a:avLst/>
          </a:prstGeom>
          <a:solidFill>
            <a:srgbClr val="7F7F7F">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descr="Grey box, used to shade out the buttons not required."/>
          <p:cNvSpPr/>
          <p:nvPr/>
        </p:nvSpPr>
        <p:spPr>
          <a:xfrm>
            <a:off x="2987824" y="2204864"/>
            <a:ext cx="2088232" cy="432048"/>
          </a:xfrm>
          <a:prstGeom prst="rect">
            <a:avLst/>
          </a:prstGeom>
          <a:solidFill>
            <a:srgbClr val="7F7F7F">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descr="Grey box, used to shade out the buttons not required."/>
          <p:cNvSpPr/>
          <p:nvPr/>
        </p:nvSpPr>
        <p:spPr>
          <a:xfrm>
            <a:off x="323528" y="2204864"/>
            <a:ext cx="792088" cy="432048"/>
          </a:xfrm>
          <a:prstGeom prst="rect">
            <a:avLst/>
          </a:prstGeom>
          <a:solidFill>
            <a:srgbClr val="7F7F7F">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Screenshot showing a simplified html editor with the unnecessary buttons removed."/>
          <p:cNvPicPr>
            <a:picLocks noChangeAspect="1"/>
          </p:cNvPicPr>
          <p:nvPr/>
        </p:nvPicPr>
        <p:blipFill>
          <a:blip r:embed="rId4"/>
          <a:stretch>
            <a:fillRect/>
          </a:stretch>
        </p:blipFill>
        <p:spPr>
          <a:xfrm>
            <a:off x="271462" y="3717032"/>
            <a:ext cx="8582862" cy="1224136"/>
          </a:xfrm>
          <a:prstGeom prst="rect">
            <a:avLst/>
          </a:prstGeom>
        </p:spPr>
      </p:pic>
    </p:spTree>
    <p:extLst>
      <p:ext uri="{BB962C8B-B14F-4D97-AF65-F5344CB8AC3E}">
        <p14:creationId xmlns:p14="http://schemas.microsoft.com/office/powerpoint/2010/main" val="2994740793"/>
      </p:ext>
    </p:extLst>
  </p:cSld>
  <p:clrMapOvr>
    <a:masterClrMapping/>
  </p:clrMapOvr>
  <p:transition advClick="0"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fill="hold" grpId="0" nodeType="clickEffect">
                                  <p:stCondLst>
                                    <p:cond delay="0"/>
                                  </p:stCondLst>
                                  <p:childTnLst>
                                    <p:animMotion origin="layout" path="M 5.55556E-7 3.7037E-7 L 0.99618 0.00139 " pathEditMode="relative" rAng="0" ptsTypes="AA">
                                      <p:cBhvr>
                                        <p:cTn id="6" dur="20000" fill="hold"/>
                                        <p:tgtEl>
                                          <p:spTgt spid="2"/>
                                        </p:tgtEl>
                                        <p:attrNameLst>
                                          <p:attrName>ppt_x</p:attrName>
                                          <p:attrName>ppt_y</p:attrName>
                                        </p:attrNameLst>
                                      </p:cBhvr>
                                      <p:rCtr x="49809" y="69"/>
                                    </p:animMotion>
                                  </p:childTnLst>
                                </p:cTn>
                              </p:par>
                              <p:par>
                                <p:cTn id="7" presetID="1" presetClass="entr" presetSubtype="0" fill="hold" grpId="0" nodeType="withEffect">
                                  <p:stCondLst>
                                    <p:cond delay="700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700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700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1400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bwMode="auto">
          <a:xfrm>
            <a:off x="8172450" y="6400800"/>
            <a:ext cx="431800" cy="412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0C2FC537-5F97-470B-A007-FE35E1F7B0D4}" type="slidenum">
              <a:rPr lang="en-GB" altLang="en-US">
                <a:latin typeface="Arial Black" panose="020B0A04020102020204" pitchFamily="34" charset="0"/>
              </a:rPr>
              <a:pPr/>
              <a:t>8</a:t>
            </a:fld>
            <a:endParaRPr lang="en-GB" altLang="en-US">
              <a:latin typeface="Arial Black" panose="020B0A04020102020204" pitchFamily="34" charset="0"/>
            </a:endParaRPr>
          </a:p>
        </p:txBody>
      </p:sp>
      <p:sp>
        <p:nvSpPr>
          <p:cNvPr id="2051" name="Slide Number Placeholder 5"/>
          <p:cNvSpPr txBox="1">
            <a:spLocks/>
          </p:cNvSpPr>
          <p:nvPr/>
        </p:nvSpPr>
        <p:spPr bwMode="auto">
          <a:xfrm>
            <a:off x="8316913" y="6400800"/>
            <a:ext cx="792162"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r>
              <a:rPr lang="en-GB" altLang="en-US" sz="1200">
                <a:latin typeface="Arial Black" panose="020B0A04020102020204" pitchFamily="34" charset="0"/>
              </a:rPr>
              <a:t>of 20</a:t>
            </a:r>
          </a:p>
        </p:txBody>
      </p:sp>
      <p:sp>
        <p:nvSpPr>
          <p:cNvPr id="13" name="Rectangle 12"/>
          <p:cNvSpPr/>
          <p:nvPr/>
        </p:nvSpPr>
        <p:spPr>
          <a:xfrm>
            <a:off x="0" y="6750050"/>
            <a:ext cx="9144000" cy="1079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Rectangle 1"/>
          <p:cNvSpPr/>
          <p:nvPr/>
        </p:nvSpPr>
        <p:spPr>
          <a:xfrm>
            <a:off x="0" y="6750050"/>
            <a:ext cx="72000" cy="108000"/>
          </a:xfrm>
          <a:prstGeom prst="rect">
            <a:avLst/>
          </a:prstGeom>
          <a:solidFill>
            <a:schemeClr val="bg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3" name="Picture 2" descr="Screenshot of a page containing a SCORM package with warning about things not working"/>
          <p:cNvPicPr>
            <a:picLocks noChangeAspect="1"/>
          </p:cNvPicPr>
          <p:nvPr/>
        </p:nvPicPr>
        <p:blipFill>
          <a:blip r:embed="rId3"/>
          <a:stretch>
            <a:fillRect/>
          </a:stretch>
        </p:blipFill>
        <p:spPr>
          <a:xfrm>
            <a:off x="1147762" y="1657350"/>
            <a:ext cx="6848475" cy="3543300"/>
          </a:xfrm>
          <a:prstGeom prst="rect">
            <a:avLst/>
          </a:prstGeom>
        </p:spPr>
      </p:pic>
    </p:spTree>
    <p:extLst>
      <p:ext uri="{BB962C8B-B14F-4D97-AF65-F5344CB8AC3E}">
        <p14:creationId xmlns:p14="http://schemas.microsoft.com/office/powerpoint/2010/main" val="4294029672"/>
      </p:ext>
    </p:extLst>
  </p:cSld>
  <p:clrMapOvr>
    <a:masterClrMapping/>
  </p:clrMapOvr>
  <p:transition advClick="0"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fill="hold" grpId="0" nodeType="clickEffect">
                                  <p:stCondLst>
                                    <p:cond delay="0"/>
                                  </p:stCondLst>
                                  <p:childTnLst>
                                    <p:animMotion origin="layout" path="M 5.55556E-7 3.7037E-7 L 0.99618 0.00139 " pathEditMode="relative" rAng="0" ptsTypes="AA">
                                      <p:cBhvr>
                                        <p:cTn id="6" dur="20000" fill="hold"/>
                                        <p:tgtEl>
                                          <p:spTgt spid="2"/>
                                        </p:tgtEl>
                                        <p:attrNameLst>
                                          <p:attrName>ppt_x</p:attrName>
                                          <p:attrName>ppt_y</p:attrName>
                                        </p:attrNameLst>
                                      </p:cBhvr>
                                      <p:rCtr x="49809"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bwMode="auto">
          <a:xfrm>
            <a:off x="8172450" y="6400800"/>
            <a:ext cx="431800" cy="412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0C2FC537-5F97-470B-A007-FE35E1F7B0D4}" type="slidenum">
              <a:rPr lang="en-GB" altLang="en-US">
                <a:latin typeface="Arial Black" panose="020B0A04020102020204" pitchFamily="34" charset="0"/>
              </a:rPr>
              <a:pPr/>
              <a:t>9</a:t>
            </a:fld>
            <a:endParaRPr lang="en-GB" altLang="en-US">
              <a:latin typeface="Arial Black" panose="020B0A04020102020204" pitchFamily="34" charset="0"/>
            </a:endParaRPr>
          </a:p>
        </p:txBody>
      </p:sp>
      <p:sp>
        <p:nvSpPr>
          <p:cNvPr id="2051" name="Slide Number Placeholder 5"/>
          <p:cNvSpPr txBox="1">
            <a:spLocks/>
          </p:cNvSpPr>
          <p:nvPr/>
        </p:nvSpPr>
        <p:spPr bwMode="auto">
          <a:xfrm>
            <a:off x="8316913" y="6400800"/>
            <a:ext cx="792162"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r>
              <a:rPr lang="en-GB" altLang="en-US" sz="1200">
                <a:latin typeface="Arial Black" panose="020B0A04020102020204" pitchFamily="34" charset="0"/>
              </a:rPr>
              <a:t>of 20</a:t>
            </a:r>
          </a:p>
        </p:txBody>
      </p:sp>
      <p:sp>
        <p:nvSpPr>
          <p:cNvPr id="13" name="Rectangle 12"/>
          <p:cNvSpPr/>
          <p:nvPr/>
        </p:nvSpPr>
        <p:spPr>
          <a:xfrm>
            <a:off x="0" y="6750050"/>
            <a:ext cx="9144000" cy="1079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Rectangle 1"/>
          <p:cNvSpPr/>
          <p:nvPr/>
        </p:nvSpPr>
        <p:spPr>
          <a:xfrm>
            <a:off x="0" y="6750050"/>
            <a:ext cx="72000" cy="108000"/>
          </a:xfrm>
          <a:prstGeom prst="rect">
            <a:avLst/>
          </a:prstGeom>
          <a:solidFill>
            <a:schemeClr val="bg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5" name="Picture 4" descr="Screenshot of the moodle activity selector"/>
          <p:cNvPicPr>
            <a:picLocks noChangeAspect="1"/>
          </p:cNvPicPr>
          <p:nvPr/>
        </p:nvPicPr>
        <p:blipFill>
          <a:blip r:embed="rId3"/>
          <a:stretch>
            <a:fillRect/>
          </a:stretch>
        </p:blipFill>
        <p:spPr>
          <a:xfrm>
            <a:off x="6918661" y="1461072"/>
            <a:ext cx="1809750" cy="3629025"/>
          </a:xfrm>
          <a:prstGeom prst="rect">
            <a:avLst/>
          </a:prstGeom>
        </p:spPr>
      </p:pic>
      <p:grpSp>
        <p:nvGrpSpPr>
          <p:cNvPr id="7" name="Group 6" descr="Screenshot showing a range of Moodle activities, including a Book, Quiz, Choice and Database"/>
          <p:cNvGrpSpPr/>
          <p:nvPr/>
        </p:nvGrpSpPr>
        <p:grpSpPr>
          <a:xfrm>
            <a:off x="539552" y="1268760"/>
            <a:ext cx="6257925" cy="3821337"/>
            <a:chOff x="539552" y="1268760"/>
            <a:chExt cx="6257925" cy="3821337"/>
          </a:xfrm>
        </p:grpSpPr>
        <p:pic>
          <p:nvPicPr>
            <p:cNvPr id="4" name="Picture 3" descr="Example of "/>
            <p:cNvPicPr>
              <a:picLocks noChangeAspect="1"/>
            </p:cNvPicPr>
            <p:nvPr/>
          </p:nvPicPr>
          <p:blipFill>
            <a:blip r:embed="rId4"/>
            <a:stretch>
              <a:fillRect/>
            </a:stretch>
          </p:blipFill>
          <p:spPr>
            <a:xfrm>
              <a:off x="539552" y="1268760"/>
              <a:ext cx="6257925" cy="1238250"/>
            </a:xfrm>
            <a:prstGeom prst="rect">
              <a:avLst/>
            </a:prstGeom>
          </p:spPr>
        </p:pic>
        <p:pic>
          <p:nvPicPr>
            <p:cNvPr id="6" name="Picture 5"/>
            <p:cNvPicPr>
              <a:picLocks noChangeAspect="1"/>
            </p:cNvPicPr>
            <p:nvPr/>
          </p:nvPicPr>
          <p:blipFill>
            <a:blip r:embed="rId5"/>
            <a:stretch>
              <a:fillRect/>
            </a:stretch>
          </p:blipFill>
          <p:spPr>
            <a:xfrm>
              <a:off x="539552" y="3047493"/>
              <a:ext cx="5262709" cy="2042604"/>
            </a:xfrm>
            <a:prstGeom prst="rect">
              <a:avLst/>
            </a:prstGeom>
          </p:spPr>
        </p:pic>
      </p:grpSp>
    </p:spTree>
    <p:extLst>
      <p:ext uri="{BB962C8B-B14F-4D97-AF65-F5344CB8AC3E}">
        <p14:creationId xmlns:p14="http://schemas.microsoft.com/office/powerpoint/2010/main" val="3302260173"/>
      </p:ext>
    </p:extLst>
  </p:cSld>
  <p:clrMapOvr>
    <a:masterClrMapping/>
  </p:clrMapOvr>
  <p:transition advClick="0"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fill="hold" grpId="0" nodeType="clickEffect">
                                  <p:stCondLst>
                                    <p:cond delay="0"/>
                                  </p:stCondLst>
                                  <p:childTnLst>
                                    <p:animMotion origin="layout" path="M 5.55556E-7 3.7037E-7 L 0.99618 0.00139 " pathEditMode="relative" rAng="0" ptsTypes="AA">
                                      <p:cBhvr>
                                        <p:cTn id="6" dur="20000" fill="hold"/>
                                        <p:tgtEl>
                                          <p:spTgt spid="2"/>
                                        </p:tgtEl>
                                        <p:attrNameLst>
                                          <p:attrName>ppt_x</p:attrName>
                                          <p:attrName>ppt_y</p:attrName>
                                        </p:attrNameLst>
                                      </p:cBhvr>
                                      <p:rCtr x="49809"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lippedClassroomPechaKucha" id="{E3EAEBB7-F1F0-4EFF-8E69-20ACF29F7BE8}" vid="{64234C95-21EB-4AD0-9415-B70362EDD75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PechaKuchaTemplateOffice2013</Template>
  <TotalTime>1185</TotalTime>
  <Words>844</Words>
  <Application>Microsoft Office PowerPoint</Application>
  <PresentationFormat>On-screen Show (4:3)</PresentationFormat>
  <Paragraphs>90</Paragraphs>
  <Slides>21</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Arial Black</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Inclusivity as the focus of design</dc:title>
  <dc:creator>Dave Foord</dc:creator>
  <cp:lastModifiedBy>Dave Foord</cp:lastModifiedBy>
  <cp:revision>24</cp:revision>
  <dcterms:created xsi:type="dcterms:W3CDTF">2017-03-29T13:55:13Z</dcterms:created>
  <dcterms:modified xsi:type="dcterms:W3CDTF">2017-04-06T08:57:03Z</dcterms:modified>
</cp:coreProperties>
</file>