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300" r:id="rId2"/>
    <p:sldId id="272" r:id="rId3"/>
    <p:sldId id="257" r:id="rId4"/>
    <p:sldId id="263" r:id="rId5"/>
    <p:sldId id="265" r:id="rId6"/>
    <p:sldId id="274" r:id="rId7"/>
    <p:sldId id="275" r:id="rId8"/>
    <p:sldId id="276" r:id="rId9"/>
    <p:sldId id="304" r:id="rId10"/>
    <p:sldId id="305" r:id="rId11"/>
    <p:sldId id="306" r:id="rId12"/>
    <p:sldId id="277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95" r:id="rId21"/>
    <p:sldId id="296" r:id="rId22"/>
    <p:sldId id="303" r:id="rId23"/>
    <p:sldId id="266" r:id="rId24"/>
    <p:sldId id="267" r:id="rId25"/>
    <p:sldId id="268" r:id="rId26"/>
    <p:sldId id="269" r:id="rId27"/>
    <p:sldId id="302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2430-5D51-43FF-9DA8-9667D0E09A9C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6064-AAFB-4A08-9E0C-328C000E5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70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58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360"/>
            <a:ext cx="7473696" cy="613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Effective Learning Analytics Network Meeting 20/02/15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6528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6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Jisc Small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4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2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32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9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1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0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74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515B-A8AF-4751-B8DE-2243303848D0}" type="datetimeFigureOut">
              <a:rPr lang="en-GB" smtClean="0"/>
              <a:t>14/12/2017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98C6-939B-4793-B494-95DA190ED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33047"/>
            <a:ext cx="8751498" cy="300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Learning analytics and ethics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EMLT Meeting</a:t>
            </a:r>
          </a:p>
          <a:p>
            <a:r>
              <a:rPr lang="en-GB" dirty="0">
                <a:solidFill>
                  <a:schemeClr val="accent2"/>
                </a:solidFill>
              </a:rPr>
              <a:t>University of Northampton</a:t>
            </a:r>
          </a:p>
          <a:p>
            <a:endParaRPr lang="en-GB" sz="2100" dirty="0">
              <a:solidFill>
                <a:schemeClr val="accent2"/>
              </a:solidFill>
            </a:endParaRPr>
          </a:p>
          <a:p>
            <a:r>
              <a:rPr lang="en-GB" sz="2100" dirty="0">
                <a:solidFill>
                  <a:schemeClr val="accent2"/>
                </a:solidFill>
              </a:rPr>
              <a:t>14</a:t>
            </a:r>
            <a:r>
              <a:rPr lang="en-GB" sz="2100" baseline="30000" dirty="0">
                <a:solidFill>
                  <a:schemeClr val="accent2"/>
                </a:solidFill>
              </a:rPr>
              <a:t>th</a:t>
            </a:r>
            <a:r>
              <a:rPr lang="en-GB" sz="2100" dirty="0">
                <a:solidFill>
                  <a:schemeClr val="accent2"/>
                </a:solidFill>
              </a:rPr>
              <a:t> Dec 2017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66050" y="3938848"/>
            <a:ext cx="3581400" cy="405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Niall Sclater        @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sclater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1" y="5163696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4" y="4016588"/>
            <a:ext cx="307961" cy="250089"/>
          </a:xfrm>
          <a:prstGeom prst="rect">
            <a:avLst/>
          </a:prstGeom>
        </p:spPr>
      </p:pic>
      <p:pic>
        <p:nvPicPr>
          <p:cNvPr id="8" name="Picture 7" descr="Jisc Large Logo.jpg">
            <a:extLst>
              <a:ext uri="{FF2B5EF4-FFF2-40B4-BE49-F238E27FC236}">
                <a16:creationId xmlns:a16="http://schemas.microsoft.com/office/drawing/2014/main" id="{DB9C02ED-027A-4ACC-8437-9B7D0247FC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584" y="5163696"/>
            <a:ext cx="808597" cy="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835" y="276847"/>
            <a:ext cx="334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 learning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29" y="6504976"/>
            <a:ext cx="9002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LeaP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 Screenshot: D2L Corporation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007"/>
            <a:ext cx="9144000" cy="4865986"/>
          </a:xfrm>
          <a:prstGeom prst="rect">
            <a:avLst/>
          </a:prstGeom>
          <a:effectLst>
            <a:outerShdw blurRad="6350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27128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1" y="0"/>
            <a:ext cx="7022618" cy="6858000"/>
          </a:xfrm>
          <a:prstGeom prst="rect">
            <a:avLst/>
          </a:prstGeom>
          <a:effectLst>
            <a:outerShdw blurRad="6350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92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87607" y="1701434"/>
            <a:ext cx="7486023" cy="2307859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Could student autonomy in decision making be undermined by predictive analytics?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955" y="116635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Loss of autonomy</a:t>
            </a:r>
          </a:p>
        </p:txBody>
      </p:sp>
      <p:pic>
        <p:nvPicPr>
          <p:cNvPr id="7" name="Picture 6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7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1"/>
            <a:ext cx="5053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Potential demotivation of students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9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2"/>
            <a:ext cx="505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Negative impacts of continual monitoring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4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1"/>
            <a:ext cx="505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Manipulation of the analytics by students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6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408" y="384504"/>
            <a:ext cx="6621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Prejudicial categorisation and treatment of students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355" y="2374294"/>
            <a:ext cx="7486023" cy="2307859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Could analytics reinforce discriminatory attitudes and actions?</a:t>
            </a:r>
          </a:p>
        </p:txBody>
      </p:sp>
    </p:spTree>
    <p:extLst>
      <p:ext uri="{BB962C8B-B14F-4D97-AF65-F5344CB8AC3E}">
        <p14:creationId xmlns:p14="http://schemas.microsoft.com/office/powerpoint/2010/main" val="146163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1"/>
            <a:ext cx="505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Reduction of the individual to a metric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5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3"/>
            <a:ext cx="505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Triage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9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07704" y="1701435"/>
            <a:ext cx="7486023" cy="2639455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Should students be asked for their consent to collect data about them for use in learning analytics?</a:t>
            </a:r>
          </a:p>
        </p:txBody>
      </p:sp>
      <p:pic>
        <p:nvPicPr>
          <p:cNvPr id="6" name="Picture 5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0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07704" y="1701435"/>
            <a:ext cx="7486023" cy="2378199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From your perspective, what’s the biggest ethical challenge with learning analytics?</a:t>
            </a:r>
          </a:p>
        </p:txBody>
      </p:sp>
      <p:pic>
        <p:nvPicPr>
          <p:cNvPr id="6" name="Picture 5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2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2"/>
            <a:ext cx="505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External access to student data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5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1"/>
            <a:ext cx="505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Giving students access to their data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7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07704" y="1701435"/>
            <a:ext cx="7486023" cy="2639455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Should interventions always be mediated by a human?</a:t>
            </a:r>
          </a:p>
        </p:txBody>
      </p:sp>
      <p:pic>
        <p:nvPicPr>
          <p:cNvPr id="6" name="Picture 5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1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4" y="323855"/>
            <a:ext cx="4001551" cy="5695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27824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Available from Effective learning analytics blog: </a:t>
            </a:r>
            <a:r>
              <a:rPr lang="en-US" dirty="0">
                <a:solidFill>
                  <a:schemeClr val="accent2"/>
                </a:solidFill>
              </a:rPr>
              <a:t>analytics.jiscinvolve.org</a:t>
            </a:r>
            <a:endParaRPr lang="en-GB" dirty="0"/>
          </a:p>
        </p:txBody>
      </p:sp>
      <p:pic>
        <p:nvPicPr>
          <p:cNvPr id="7" name="Picture 6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3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919" y="2634658"/>
          <a:ext cx="8827809" cy="15015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Group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Name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Question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Main type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Importance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Responsibility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5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 Consent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Adverse impact of opting out on individual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If a student is allowed to opt out of data collection and analysis could this have a negative impact on their academic progress?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Analytics Committee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7 Action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Conflict with study goals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What should a student do if the suggestions are in conflict with their study goals?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Student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8 Adverse impact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Oversimplification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How can institutions avoid overly simplistic metrics and decision making which ignore personal circumstances?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Educational researcher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424391" y="2204818"/>
            <a:ext cx="179463" cy="3845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828" y="4650253"/>
            <a:ext cx="169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86 issues in 9 groups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5317" y="4238717"/>
            <a:ext cx="247828" cy="46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4" y="116635"/>
            <a:ext cx="1398279" cy="19903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0919" y="2634658"/>
          <a:ext cx="8827809" cy="15015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Group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Name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Question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Main type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Importance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Responsibility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5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 Consent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Adverse impact of opting out on individual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If a student is allowed to opt out of data collection and analysis could this have a negative impact on their academic progress?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Analytics Committee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7 Action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Conflict with study goals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What should a student do if the suggestions are in conflict with their study goals?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Student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8 Adverse impact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Oversimplification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How can institutions avoid overly simplistic metrics and decision making which ignore personal circumstances?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Ethical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Educational researcher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4424391" y="2204818"/>
            <a:ext cx="179463" cy="3845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95" y="4776098"/>
            <a:ext cx="1398279" cy="198555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4" y="116635"/>
            <a:ext cx="1398279" cy="19903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4424391" y="4268578"/>
            <a:ext cx="179463" cy="3845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48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0" y="44627"/>
            <a:ext cx="4766103" cy="67678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31640" y="6021288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jisc.ac.uk/guides/code-of-practice-for-learning-analytics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3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07704" y="1701435"/>
            <a:ext cx="7486023" cy="2639455"/>
          </a:xfrm>
          <a:prstGeom prst="wedgeRoundRectCallout">
            <a:avLst>
              <a:gd name="adj1" fmla="val -42444"/>
              <a:gd name="adj2" fmla="val 100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If the analytics tell us that a student is likely to drop out do we have a responsibility to do something about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60" y="19864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The obligation of knowing</a:t>
            </a:r>
          </a:p>
        </p:txBody>
      </p:sp>
      <p:pic>
        <p:nvPicPr>
          <p:cNvPr id="7" name="Picture 6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7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 txBox="1">
            <a:spLocks/>
          </p:cNvSpPr>
          <p:nvPr/>
        </p:nvSpPr>
        <p:spPr>
          <a:xfrm>
            <a:off x="2267355" y="4592830"/>
            <a:ext cx="4594032" cy="2295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91" dirty="0">
              <a:solidFill>
                <a:schemeClr val="accent2"/>
              </a:solidFill>
            </a:endParaRPr>
          </a:p>
        </p:txBody>
      </p:sp>
      <p:pic>
        <p:nvPicPr>
          <p:cNvPr id="10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75" y="4978500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2570420" y="2924947"/>
            <a:ext cx="4377847" cy="4519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sclater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594" y="3544509"/>
            <a:ext cx="245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   sclater.com/blog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42" y="3024913"/>
            <a:ext cx="307961" cy="25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566761"/>
            <a:ext cx="605212" cy="417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826" y="0"/>
            <a:ext cx="7504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Jisc Large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9592" y="4268821"/>
            <a:ext cx="516091" cy="297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9802" y="4171357"/>
            <a:ext cx="332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   analytics.jiscinvolve.org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72307" y="3"/>
            <a:ext cx="1446963" cy="38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7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1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2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3188" y="2493903"/>
            <a:ext cx="505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Education is different</a:t>
            </a:r>
          </a:p>
        </p:txBody>
      </p:sp>
      <p:pic>
        <p:nvPicPr>
          <p:cNvPr id="4" name="Picture 3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3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2"/>
            <a:ext cx="5053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The problem of flawed or inadequate data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4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3236" y="2493901"/>
            <a:ext cx="5053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Predictions are not always valid or correct</a:t>
            </a:r>
          </a:p>
        </p:txBody>
      </p:sp>
      <p:pic>
        <p:nvPicPr>
          <p:cNvPr id="5" name="Picture 4" descr="http://sclater.com/blog/wp-content/uploads/2014/11/sclater-logo-1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4" y="151141"/>
            <a:ext cx="1524000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tIjpMI3umqA/UvF_Yibcq5I/AAAAAAAAA4o/Qan0lQV6UiU/s1600/communiversi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664"/>
            <a:ext cx="9144000" cy="49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414" y="292822"/>
            <a:ext cx="5805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Rio Salado College, Arizona</a:t>
            </a:r>
          </a:p>
        </p:txBody>
      </p:sp>
    </p:spTree>
    <p:extLst>
      <p:ext uri="{BB962C8B-B14F-4D97-AF65-F5344CB8AC3E}">
        <p14:creationId xmlns:p14="http://schemas.microsoft.com/office/powerpoint/2010/main" val="44750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7155" y="276847"/>
            <a:ext cx="459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recommendation</a:t>
            </a:r>
            <a:endParaRPr lang="en-GB" sz="28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32" y="1249471"/>
            <a:ext cx="7262128" cy="4859991"/>
          </a:xfrm>
          <a:prstGeom prst="rect">
            <a:avLst/>
          </a:prstGeom>
          <a:effectLst>
            <a:outerShdw dist="50800" dir="5400000" algn="ctr" rotWithShape="0">
              <a:schemeClr val="bg2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-8626" y="6515784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Brightspace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Degree Compass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399</Words>
  <Application>Microsoft Office PowerPoint</Application>
  <PresentationFormat>On-screen Show (4:3)</PresentationFormat>
  <Paragraphs>85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Thomas</dc:creator>
  <cp:lastModifiedBy>Niall Sclater</cp:lastModifiedBy>
  <cp:revision>24</cp:revision>
  <dcterms:created xsi:type="dcterms:W3CDTF">2016-03-18T11:23:52Z</dcterms:created>
  <dcterms:modified xsi:type="dcterms:W3CDTF">2017-12-14T12:03:05Z</dcterms:modified>
</cp:coreProperties>
</file>